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5"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6D3B17-DB48-4A26-9D74-D418B5C7E914}" v="3" dt="2025-07-21T19:20:03.6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16" autoAdjust="0"/>
    <p:restoredTop sz="94660"/>
  </p:normalViewPr>
  <p:slideViewPr>
    <p:cSldViewPr snapToGrid="0">
      <p:cViewPr varScale="1">
        <p:scale>
          <a:sx n="105" d="100"/>
          <a:sy n="105" d="100"/>
        </p:scale>
        <p:origin x="24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D96F2-02BD-E71F-EFBD-14FECCF2D331}"/>
              </a:ext>
            </a:extLst>
          </p:cNvPr>
          <p:cNvSpPr>
            <a:spLocks noGrp="1"/>
          </p:cNvSpPr>
          <p:nvPr>
            <p:ph type="ctrTitle"/>
          </p:nvPr>
        </p:nvSpPr>
        <p:spPr>
          <a:xfrm>
            <a:off x="1524000" y="1122362"/>
            <a:ext cx="7172325" cy="3152251"/>
          </a:xfrm>
        </p:spPr>
        <p:txBody>
          <a:bodyPr anchor="b">
            <a:normAutofit/>
          </a:bodyPr>
          <a:lstStyle>
            <a:lvl1pPr algn="l">
              <a:defRPr sz="2800"/>
            </a:lvl1pPr>
          </a:lstStyle>
          <a:p>
            <a:r>
              <a:rPr lang="en-US" dirty="0"/>
              <a:t>Click to edit Master title style</a:t>
            </a:r>
          </a:p>
        </p:txBody>
      </p:sp>
      <p:sp>
        <p:nvSpPr>
          <p:cNvPr id="3" name="Subtitle 2">
            <a:extLst>
              <a:ext uri="{FF2B5EF4-FFF2-40B4-BE49-F238E27FC236}">
                <a16:creationId xmlns:a16="http://schemas.microsoft.com/office/drawing/2014/main" id="{BBE90113-E8E1-4E48-41BC-583802BFC956}"/>
              </a:ext>
            </a:extLst>
          </p:cNvPr>
          <p:cNvSpPr>
            <a:spLocks noGrp="1"/>
          </p:cNvSpPr>
          <p:nvPr>
            <p:ph type="subTitle" idx="1"/>
          </p:nvPr>
        </p:nvSpPr>
        <p:spPr>
          <a:xfrm>
            <a:off x="1524000" y="4920137"/>
            <a:ext cx="7172325" cy="1122363"/>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FFAC7EE5-BFF0-D779-4261-E239DB450A69}"/>
              </a:ext>
            </a:extLst>
          </p:cNvPr>
          <p:cNvSpPr>
            <a:spLocks noGrp="1"/>
          </p:cNvSpPr>
          <p:nvPr>
            <p:ph type="dt" sz="half" idx="10"/>
          </p:nvPr>
        </p:nvSpPr>
        <p:spPr/>
        <p:txBody>
          <a:bodyPr/>
          <a:lstStyle/>
          <a:p>
            <a:fld id="{9D0D92BC-42A9-434B-8530-ADBF4485E407}" type="datetimeFigureOut">
              <a:rPr lang="en-US" smtClean="0"/>
              <a:t>7/22/2025</a:t>
            </a:fld>
            <a:endParaRPr lang="en-US"/>
          </a:p>
        </p:txBody>
      </p:sp>
      <p:sp>
        <p:nvSpPr>
          <p:cNvPr id="5" name="Footer Placeholder 4">
            <a:extLst>
              <a:ext uri="{FF2B5EF4-FFF2-40B4-BE49-F238E27FC236}">
                <a16:creationId xmlns:a16="http://schemas.microsoft.com/office/drawing/2014/main" id="{63789492-34ED-FE24-4F29-E4C8F5497B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B0C886-7F1E-7BC1-9A9E-B24C2AC2F0F5}"/>
              </a:ext>
            </a:extLst>
          </p:cNvPr>
          <p:cNvSpPr>
            <a:spLocks noGrp="1"/>
          </p:cNvSpPr>
          <p:nvPr>
            <p:ph type="sldNum" sz="quarter" idx="12"/>
          </p:nvPr>
        </p:nvSpPr>
        <p:spPr/>
        <p:txBody>
          <a:bodyPr/>
          <a:lstStyle/>
          <a:p>
            <a:fld id="{A0289F9E-9962-4B7B-BA18-A15907CCC6BF}" type="slidenum">
              <a:rPr lang="en-US" smtClean="0"/>
              <a:t>‹#›</a:t>
            </a:fld>
            <a:endParaRPr lang="en-US"/>
          </a:p>
        </p:txBody>
      </p:sp>
      <p:cxnSp>
        <p:nvCxnSpPr>
          <p:cNvPr id="8" name="Straight Connector 7">
            <a:extLst>
              <a:ext uri="{FF2B5EF4-FFF2-40B4-BE49-F238E27FC236}">
                <a16:creationId xmlns:a16="http://schemas.microsoft.com/office/drawing/2014/main" id="{1C74AEE6-9CA7-5247-DC34-99634247DF50}"/>
              </a:ext>
            </a:extLst>
          </p:cNvPr>
          <p:cNvCxnSpPr>
            <a:cxnSpLocks/>
          </p:cNvCxnSpPr>
          <p:nvPr/>
        </p:nvCxnSpPr>
        <p:spPr>
          <a:xfrm>
            <a:off x="1638300" y="4596637"/>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5444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F4143-3C41-D626-8F64-36A9C9F1A606}"/>
              </a:ext>
            </a:extLst>
          </p:cNvPr>
          <p:cNvSpPr>
            <a:spLocks noGrp="1"/>
          </p:cNvSpPr>
          <p:nvPr>
            <p:ph type="title"/>
          </p:nvPr>
        </p:nvSpPr>
        <p:spPr>
          <a:xfrm>
            <a:off x="952500" y="914400"/>
            <a:ext cx="9962791" cy="990600"/>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452C4FB-B560-A0FC-6435-952981BC9A1D}"/>
              </a:ext>
            </a:extLst>
          </p:cNvPr>
          <p:cNvSpPr>
            <a:spLocks noGrp="1"/>
          </p:cNvSpPr>
          <p:nvPr>
            <p:ph type="body" orient="vert" idx="1"/>
          </p:nvPr>
        </p:nvSpPr>
        <p:spPr>
          <a:xfrm>
            <a:off x="952500" y="2285997"/>
            <a:ext cx="9962791" cy="389096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87CEC4F-0A90-11E2-E43E-B9E765AFBD3A}"/>
              </a:ext>
            </a:extLst>
          </p:cNvPr>
          <p:cNvSpPr>
            <a:spLocks noGrp="1"/>
          </p:cNvSpPr>
          <p:nvPr>
            <p:ph type="dt" sz="half" idx="10"/>
          </p:nvPr>
        </p:nvSpPr>
        <p:spPr/>
        <p:txBody>
          <a:bodyPr/>
          <a:lstStyle/>
          <a:p>
            <a:fld id="{9D0D92BC-42A9-434B-8530-ADBF4485E407}" type="datetimeFigureOut">
              <a:rPr lang="en-US" smtClean="0"/>
              <a:t>7/22/2025</a:t>
            </a:fld>
            <a:endParaRPr lang="en-US"/>
          </a:p>
        </p:txBody>
      </p:sp>
      <p:sp>
        <p:nvSpPr>
          <p:cNvPr id="5" name="Footer Placeholder 4">
            <a:extLst>
              <a:ext uri="{FF2B5EF4-FFF2-40B4-BE49-F238E27FC236}">
                <a16:creationId xmlns:a16="http://schemas.microsoft.com/office/drawing/2014/main" id="{51B2A5B4-1D77-B0AC-49E7-CAE9556B1C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396EF9-2FDA-8E87-D546-8840CEBF038C}"/>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2488708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085AB7-38B3-7F80-0B2D-7960F5637521}"/>
              </a:ext>
            </a:extLst>
          </p:cNvPr>
          <p:cNvSpPr>
            <a:spLocks noGrp="1"/>
          </p:cNvSpPr>
          <p:nvPr>
            <p:ph type="title" orient="vert"/>
          </p:nvPr>
        </p:nvSpPr>
        <p:spPr>
          <a:xfrm>
            <a:off x="9224513" y="1052423"/>
            <a:ext cx="1771292" cy="4917056"/>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B5ADBDC3-E9EA-8699-B2E4-4C7784455BA8}"/>
              </a:ext>
            </a:extLst>
          </p:cNvPr>
          <p:cNvSpPr>
            <a:spLocks noGrp="1"/>
          </p:cNvSpPr>
          <p:nvPr>
            <p:ph type="body" orient="vert" idx="1"/>
          </p:nvPr>
        </p:nvSpPr>
        <p:spPr>
          <a:xfrm>
            <a:off x="1006414" y="1052424"/>
            <a:ext cx="7873043" cy="491705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E1DBEDE-3A67-6FCA-25F3-B91F7C82ED89}"/>
              </a:ext>
            </a:extLst>
          </p:cNvPr>
          <p:cNvSpPr>
            <a:spLocks noGrp="1"/>
          </p:cNvSpPr>
          <p:nvPr>
            <p:ph type="dt" sz="half" idx="10"/>
          </p:nvPr>
        </p:nvSpPr>
        <p:spPr/>
        <p:txBody>
          <a:bodyPr/>
          <a:lstStyle/>
          <a:p>
            <a:fld id="{9D0D92BC-42A9-434B-8530-ADBF4485E407}" type="datetimeFigureOut">
              <a:rPr lang="en-US" smtClean="0"/>
              <a:t>7/22/2025</a:t>
            </a:fld>
            <a:endParaRPr lang="en-US"/>
          </a:p>
        </p:txBody>
      </p:sp>
      <p:sp>
        <p:nvSpPr>
          <p:cNvPr id="5" name="Footer Placeholder 4">
            <a:extLst>
              <a:ext uri="{FF2B5EF4-FFF2-40B4-BE49-F238E27FC236}">
                <a16:creationId xmlns:a16="http://schemas.microsoft.com/office/drawing/2014/main" id="{BB9EFF51-4318-20EA-3A3A-8FE203B1A7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CD9703-5BAD-DE95-98D9-0F30E7C09372}"/>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4213825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532FD-157B-437C-E9D5-B66E8B3B19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790A51-A7E8-7A6A-5FD0-F9B250BE41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78C8B8-F999-7D95-435D-17CE6ACCDC87}"/>
              </a:ext>
            </a:extLst>
          </p:cNvPr>
          <p:cNvSpPr>
            <a:spLocks noGrp="1"/>
          </p:cNvSpPr>
          <p:nvPr>
            <p:ph type="dt" sz="half" idx="10"/>
          </p:nvPr>
        </p:nvSpPr>
        <p:spPr/>
        <p:txBody>
          <a:bodyPr/>
          <a:lstStyle/>
          <a:p>
            <a:fld id="{9D0D92BC-42A9-434B-8530-ADBF4485E407}" type="datetimeFigureOut">
              <a:rPr lang="en-US" smtClean="0"/>
              <a:t>7/22/2025</a:t>
            </a:fld>
            <a:endParaRPr lang="en-US"/>
          </a:p>
        </p:txBody>
      </p:sp>
      <p:sp>
        <p:nvSpPr>
          <p:cNvPr id="5" name="Footer Placeholder 4">
            <a:extLst>
              <a:ext uri="{FF2B5EF4-FFF2-40B4-BE49-F238E27FC236}">
                <a16:creationId xmlns:a16="http://schemas.microsoft.com/office/drawing/2014/main" id="{6E427265-C89C-937F-1DA3-F377F68770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6EB89E-4530-3632-3485-F481DB042ED2}"/>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3665442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8056A-761D-1DBC-276A-2A46D153C03F}"/>
              </a:ext>
            </a:extLst>
          </p:cNvPr>
          <p:cNvSpPr>
            <a:spLocks noGrp="1"/>
          </p:cNvSpPr>
          <p:nvPr>
            <p:ph type="title"/>
          </p:nvPr>
        </p:nvSpPr>
        <p:spPr>
          <a:xfrm>
            <a:off x="1471613" y="1355763"/>
            <a:ext cx="6972300" cy="2255794"/>
          </a:xfrm>
        </p:spPr>
        <p:txBody>
          <a:bodyPr anchor="t">
            <a:normAutofit/>
          </a:bodyPr>
          <a:lstStyle>
            <a:lvl1pPr>
              <a:lnSpc>
                <a:spcPct val="110000"/>
              </a:lnSpc>
              <a:defRPr sz="3600"/>
            </a:lvl1pPr>
          </a:lstStyle>
          <a:p>
            <a:r>
              <a:rPr lang="en-US" dirty="0"/>
              <a:t>Click to edit Master title style</a:t>
            </a:r>
          </a:p>
        </p:txBody>
      </p:sp>
      <p:sp>
        <p:nvSpPr>
          <p:cNvPr id="3" name="Text Placeholder 2">
            <a:extLst>
              <a:ext uri="{FF2B5EF4-FFF2-40B4-BE49-F238E27FC236}">
                <a16:creationId xmlns:a16="http://schemas.microsoft.com/office/drawing/2014/main" id="{193904B3-6AC1-19D5-3EAE-2009A3B4CE65}"/>
              </a:ext>
            </a:extLst>
          </p:cNvPr>
          <p:cNvSpPr>
            <a:spLocks noGrp="1"/>
          </p:cNvSpPr>
          <p:nvPr>
            <p:ph type="body" idx="1"/>
          </p:nvPr>
        </p:nvSpPr>
        <p:spPr>
          <a:xfrm>
            <a:off x="1524000" y="4921820"/>
            <a:ext cx="5524500" cy="1150934"/>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9FA2A86D-493D-5BF6-8AA6-F1231E3BAE7D}"/>
              </a:ext>
            </a:extLst>
          </p:cNvPr>
          <p:cNvSpPr>
            <a:spLocks noGrp="1"/>
          </p:cNvSpPr>
          <p:nvPr>
            <p:ph type="dt" sz="half" idx="10"/>
          </p:nvPr>
        </p:nvSpPr>
        <p:spPr/>
        <p:txBody>
          <a:bodyPr/>
          <a:lstStyle/>
          <a:p>
            <a:fld id="{9D0D92BC-42A9-434B-8530-ADBF4485E407}" type="datetimeFigureOut">
              <a:rPr lang="en-US" smtClean="0"/>
              <a:t>7/22/2025</a:t>
            </a:fld>
            <a:endParaRPr lang="en-US"/>
          </a:p>
        </p:txBody>
      </p:sp>
      <p:sp>
        <p:nvSpPr>
          <p:cNvPr id="5" name="Footer Placeholder 4">
            <a:extLst>
              <a:ext uri="{FF2B5EF4-FFF2-40B4-BE49-F238E27FC236}">
                <a16:creationId xmlns:a16="http://schemas.microsoft.com/office/drawing/2014/main" id="{79CCCD76-6623-164A-7BFA-207AFA0576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A64312-1F20-5486-62B0-A8BB8829D6CA}"/>
              </a:ext>
            </a:extLst>
          </p:cNvPr>
          <p:cNvSpPr>
            <a:spLocks noGrp="1"/>
          </p:cNvSpPr>
          <p:nvPr>
            <p:ph type="sldNum" sz="quarter" idx="12"/>
          </p:nvPr>
        </p:nvSpPr>
        <p:spPr/>
        <p:txBody>
          <a:bodyPr/>
          <a:lstStyle/>
          <a:p>
            <a:fld id="{A0289F9E-9962-4B7B-BA18-A15907CCC6BF}" type="slidenum">
              <a:rPr lang="en-US" smtClean="0"/>
              <a:t>‹#›</a:t>
            </a:fld>
            <a:endParaRPr lang="en-US"/>
          </a:p>
        </p:txBody>
      </p:sp>
      <p:cxnSp>
        <p:nvCxnSpPr>
          <p:cNvPr id="14" name="Straight Connector 13">
            <a:extLst>
              <a:ext uri="{FF2B5EF4-FFF2-40B4-BE49-F238E27FC236}">
                <a16:creationId xmlns:a16="http://schemas.microsoft.com/office/drawing/2014/main" id="{4703F1C9-9114-4426-6F07-F7FF9CCD5FC4}"/>
              </a:ext>
            </a:extLst>
          </p:cNvPr>
          <p:cNvCxnSpPr>
            <a:cxnSpLocks/>
          </p:cNvCxnSpPr>
          <p:nvPr/>
        </p:nvCxnSpPr>
        <p:spPr>
          <a:xfrm>
            <a:off x="1638300" y="4596637"/>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8473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CFC4C-4D16-E5A8-F934-8B158F6F273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779BDE54-F935-945D-3E4F-B659695E84DA}"/>
              </a:ext>
            </a:extLst>
          </p:cNvPr>
          <p:cNvSpPr>
            <a:spLocks noGrp="1"/>
          </p:cNvSpPr>
          <p:nvPr>
            <p:ph sz="half" idx="1"/>
          </p:nvPr>
        </p:nvSpPr>
        <p:spPr>
          <a:xfrm>
            <a:off x="952500" y="2286002"/>
            <a:ext cx="5067300" cy="389096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028F3710-E06B-05DE-937A-C92E52569E34}"/>
              </a:ext>
            </a:extLst>
          </p:cNvPr>
          <p:cNvSpPr>
            <a:spLocks noGrp="1"/>
          </p:cNvSpPr>
          <p:nvPr>
            <p:ph sz="half" idx="2"/>
          </p:nvPr>
        </p:nvSpPr>
        <p:spPr>
          <a:xfrm>
            <a:off x="6172200" y="2286001"/>
            <a:ext cx="5067300" cy="38909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7302EFD-42D3-11C1-677E-0E478B93F7B2}"/>
              </a:ext>
            </a:extLst>
          </p:cNvPr>
          <p:cNvSpPr>
            <a:spLocks noGrp="1"/>
          </p:cNvSpPr>
          <p:nvPr>
            <p:ph type="dt" sz="half" idx="10"/>
          </p:nvPr>
        </p:nvSpPr>
        <p:spPr/>
        <p:txBody>
          <a:bodyPr/>
          <a:lstStyle/>
          <a:p>
            <a:fld id="{9D0D92BC-42A9-434B-8530-ADBF4485E407}" type="datetimeFigureOut">
              <a:rPr lang="en-US" smtClean="0"/>
              <a:t>7/22/2025</a:t>
            </a:fld>
            <a:endParaRPr lang="en-US"/>
          </a:p>
        </p:txBody>
      </p:sp>
      <p:sp>
        <p:nvSpPr>
          <p:cNvPr id="6" name="Footer Placeholder 5">
            <a:extLst>
              <a:ext uri="{FF2B5EF4-FFF2-40B4-BE49-F238E27FC236}">
                <a16:creationId xmlns:a16="http://schemas.microsoft.com/office/drawing/2014/main" id="{224C2F08-0D93-B14B-6106-2925DF3E16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A5DE81-F2AB-CCB9-8B68-5E4F31011FF8}"/>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2443456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2D81B-4E36-1511-E9A7-8FB931B41FCF}"/>
              </a:ext>
            </a:extLst>
          </p:cNvPr>
          <p:cNvSpPr>
            <a:spLocks noGrp="1"/>
          </p:cNvSpPr>
          <p:nvPr>
            <p:ph type="title"/>
          </p:nvPr>
        </p:nvSpPr>
        <p:spPr>
          <a:xfrm>
            <a:off x="952500" y="1004888"/>
            <a:ext cx="10287000" cy="900112"/>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87FA73DE-183B-9473-20AD-2D3BFED8439F}"/>
              </a:ext>
            </a:extLst>
          </p:cNvPr>
          <p:cNvSpPr>
            <a:spLocks noGrp="1"/>
          </p:cNvSpPr>
          <p:nvPr>
            <p:ph type="body" idx="1"/>
          </p:nvPr>
        </p:nvSpPr>
        <p:spPr>
          <a:xfrm>
            <a:off x="952501" y="2085959"/>
            <a:ext cx="4886325" cy="590566"/>
          </a:xfrm>
        </p:spPr>
        <p:txBody>
          <a:bodyPr anchor="b">
            <a:normAutofit/>
          </a:bodyPr>
          <a:lstStyle>
            <a:lvl1pPr marL="0" indent="0">
              <a:buNone/>
              <a:defRPr sz="1800" b="0" cap="all" spc="30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ED70FB3D-60AC-DEF2-4472-31B4E076CBCC}"/>
              </a:ext>
            </a:extLst>
          </p:cNvPr>
          <p:cNvSpPr>
            <a:spLocks noGrp="1"/>
          </p:cNvSpPr>
          <p:nvPr>
            <p:ph sz="half" idx="2"/>
          </p:nvPr>
        </p:nvSpPr>
        <p:spPr>
          <a:xfrm>
            <a:off x="952501" y="3048001"/>
            <a:ext cx="4886325" cy="322263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16E5BDB-B29C-788F-E2FB-6C154E8FE82E}"/>
              </a:ext>
            </a:extLst>
          </p:cNvPr>
          <p:cNvSpPr>
            <a:spLocks noGrp="1"/>
          </p:cNvSpPr>
          <p:nvPr>
            <p:ph type="body" sz="quarter" idx="3"/>
          </p:nvPr>
        </p:nvSpPr>
        <p:spPr>
          <a:xfrm>
            <a:off x="6353174" y="2085959"/>
            <a:ext cx="4886325" cy="590566"/>
          </a:xfrm>
        </p:spPr>
        <p:txBody>
          <a:bodyPr anchor="b">
            <a:normAutofit/>
          </a:bodyPr>
          <a:lstStyle>
            <a:lvl1pPr marL="0" indent="0">
              <a:buNone/>
              <a:defRPr sz="1800" b="0" cap="all" spc="30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513FF49-3276-24CA-BC81-FA92C0A9309A}"/>
              </a:ext>
            </a:extLst>
          </p:cNvPr>
          <p:cNvSpPr>
            <a:spLocks noGrp="1"/>
          </p:cNvSpPr>
          <p:nvPr>
            <p:ph sz="quarter" idx="4"/>
          </p:nvPr>
        </p:nvSpPr>
        <p:spPr>
          <a:xfrm>
            <a:off x="6353174" y="3048000"/>
            <a:ext cx="4886325" cy="322263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9E8FA1C8-C196-9BE1-F603-3FC17EDD91F8}"/>
              </a:ext>
            </a:extLst>
          </p:cNvPr>
          <p:cNvSpPr>
            <a:spLocks noGrp="1"/>
          </p:cNvSpPr>
          <p:nvPr>
            <p:ph type="dt" sz="half" idx="10"/>
          </p:nvPr>
        </p:nvSpPr>
        <p:spPr/>
        <p:txBody>
          <a:bodyPr/>
          <a:lstStyle/>
          <a:p>
            <a:fld id="{9D0D92BC-42A9-434B-8530-ADBF4485E407}" type="datetimeFigureOut">
              <a:rPr lang="en-US" smtClean="0"/>
              <a:t>7/22/2025</a:t>
            </a:fld>
            <a:endParaRPr lang="en-US"/>
          </a:p>
        </p:txBody>
      </p:sp>
      <p:sp>
        <p:nvSpPr>
          <p:cNvPr id="8" name="Footer Placeholder 7">
            <a:extLst>
              <a:ext uri="{FF2B5EF4-FFF2-40B4-BE49-F238E27FC236}">
                <a16:creationId xmlns:a16="http://schemas.microsoft.com/office/drawing/2014/main" id="{CFB79692-E142-E1D7-AD17-30C5F13657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C90FCF2-7B78-2A2A-F878-58335FEA390C}"/>
              </a:ext>
            </a:extLst>
          </p:cNvPr>
          <p:cNvSpPr>
            <a:spLocks noGrp="1"/>
          </p:cNvSpPr>
          <p:nvPr>
            <p:ph type="sldNum" sz="quarter" idx="12"/>
          </p:nvPr>
        </p:nvSpPr>
        <p:spPr/>
        <p:txBody>
          <a:bodyPr/>
          <a:lstStyle/>
          <a:p>
            <a:fld id="{A0289F9E-9962-4B7B-BA18-A15907CCC6BF}" type="slidenum">
              <a:rPr lang="en-US" smtClean="0"/>
              <a:t>‹#›</a:t>
            </a:fld>
            <a:endParaRPr lang="en-US"/>
          </a:p>
        </p:txBody>
      </p:sp>
      <p:cxnSp>
        <p:nvCxnSpPr>
          <p:cNvPr id="11" name="Straight Connector 10">
            <a:extLst>
              <a:ext uri="{FF2B5EF4-FFF2-40B4-BE49-F238E27FC236}">
                <a16:creationId xmlns:a16="http://schemas.microsoft.com/office/drawing/2014/main" id="{BC2D0356-1ECF-682B-F87A-811BDD28B2CB}"/>
              </a:ext>
            </a:extLst>
          </p:cNvPr>
          <p:cNvCxnSpPr>
            <a:cxnSpLocks/>
          </p:cNvCxnSpPr>
          <p:nvPr/>
        </p:nvCxnSpPr>
        <p:spPr>
          <a:xfrm>
            <a:off x="1052513" y="2876817"/>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906CA06-9701-E645-C0A5-594B227B288F}"/>
              </a:ext>
            </a:extLst>
          </p:cNvPr>
          <p:cNvCxnSpPr>
            <a:cxnSpLocks/>
          </p:cNvCxnSpPr>
          <p:nvPr/>
        </p:nvCxnSpPr>
        <p:spPr>
          <a:xfrm>
            <a:off x="6435725" y="2876817"/>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8463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214DA-C0D4-E152-7F42-F6352C961E82}"/>
              </a:ext>
            </a:extLst>
          </p:cNvPr>
          <p:cNvSpPr>
            <a:spLocks noGrp="1"/>
          </p:cNvSpPr>
          <p:nvPr>
            <p:ph type="title"/>
          </p:nvPr>
        </p:nvSpPr>
        <p:spPr>
          <a:xfrm>
            <a:off x="1524000" y="914400"/>
            <a:ext cx="9715500" cy="990600"/>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4EC2AA04-1E84-460C-F560-A228F930F0AF}"/>
              </a:ext>
            </a:extLst>
          </p:cNvPr>
          <p:cNvSpPr>
            <a:spLocks noGrp="1"/>
          </p:cNvSpPr>
          <p:nvPr>
            <p:ph type="dt" sz="half" idx="10"/>
          </p:nvPr>
        </p:nvSpPr>
        <p:spPr/>
        <p:txBody>
          <a:bodyPr/>
          <a:lstStyle/>
          <a:p>
            <a:fld id="{9D0D92BC-42A9-434B-8530-ADBF4485E407}" type="datetimeFigureOut">
              <a:rPr lang="en-US" smtClean="0"/>
              <a:t>7/22/2025</a:t>
            </a:fld>
            <a:endParaRPr lang="en-US"/>
          </a:p>
        </p:txBody>
      </p:sp>
      <p:sp>
        <p:nvSpPr>
          <p:cNvPr id="4" name="Footer Placeholder 3">
            <a:extLst>
              <a:ext uri="{FF2B5EF4-FFF2-40B4-BE49-F238E27FC236}">
                <a16:creationId xmlns:a16="http://schemas.microsoft.com/office/drawing/2014/main" id="{24AB260E-3910-7D1B-5074-24F5F0AB531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C2020F1-A878-9B80-6B4F-7D71406BBF38}"/>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2346898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7652D6-7AE9-3E3B-5C1B-2B4399B150D5}"/>
              </a:ext>
            </a:extLst>
          </p:cNvPr>
          <p:cNvSpPr>
            <a:spLocks noGrp="1"/>
          </p:cNvSpPr>
          <p:nvPr>
            <p:ph type="dt" sz="half" idx="10"/>
          </p:nvPr>
        </p:nvSpPr>
        <p:spPr/>
        <p:txBody>
          <a:bodyPr/>
          <a:lstStyle/>
          <a:p>
            <a:fld id="{9D0D92BC-42A9-434B-8530-ADBF4485E407}" type="datetimeFigureOut">
              <a:rPr lang="en-US" smtClean="0"/>
              <a:t>7/22/2025</a:t>
            </a:fld>
            <a:endParaRPr lang="en-US"/>
          </a:p>
        </p:txBody>
      </p:sp>
      <p:sp>
        <p:nvSpPr>
          <p:cNvPr id="3" name="Footer Placeholder 2">
            <a:extLst>
              <a:ext uri="{FF2B5EF4-FFF2-40B4-BE49-F238E27FC236}">
                <a16:creationId xmlns:a16="http://schemas.microsoft.com/office/drawing/2014/main" id="{A9A7127E-2A63-6F45-4C40-83584363073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56FB79-D9D1-5381-0019-E24F8B4DAAB2}"/>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1820544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C23B5-7DA9-0E4F-DA39-4624DB8A252E}"/>
              </a:ext>
            </a:extLst>
          </p:cNvPr>
          <p:cNvSpPr>
            <a:spLocks noGrp="1"/>
          </p:cNvSpPr>
          <p:nvPr>
            <p:ph type="title"/>
          </p:nvPr>
        </p:nvSpPr>
        <p:spPr>
          <a:xfrm>
            <a:off x="1524000" y="1369065"/>
            <a:ext cx="3266536" cy="2312979"/>
          </a:xfrm>
        </p:spPr>
        <p:txBody>
          <a:bodyPr anchor="b">
            <a:noAutofit/>
          </a:bodyPr>
          <a:lstStyle>
            <a:lvl1pPr>
              <a:defRPr sz="2800"/>
            </a:lvl1pPr>
          </a:lstStyle>
          <a:p>
            <a:r>
              <a:rPr lang="en-US" dirty="0"/>
              <a:t>Click to edit Master title style</a:t>
            </a:r>
          </a:p>
        </p:txBody>
      </p:sp>
      <p:sp>
        <p:nvSpPr>
          <p:cNvPr id="3" name="Content Placeholder 2">
            <a:extLst>
              <a:ext uri="{FF2B5EF4-FFF2-40B4-BE49-F238E27FC236}">
                <a16:creationId xmlns:a16="http://schemas.microsoft.com/office/drawing/2014/main" id="{B94A5E77-518A-1FB9-B473-E19CADE04669}"/>
              </a:ext>
            </a:extLst>
          </p:cNvPr>
          <p:cNvSpPr>
            <a:spLocks noGrp="1"/>
          </p:cNvSpPr>
          <p:nvPr>
            <p:ph idx="1"/>
          </p:nvPr>
        </p:nvSpPr>
        <p:spPr>
          <a:xfrm>
            <a:off x="5624423" y="987425"/>
            <a:ext cx="5615077" cy="4873625"/>
          </a:xfrm>
        </p:spPr>
        <p:txBody>
          <a:bodyPr anchor="ct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365344F-7D06-2406-D113-D24587835D69}"/>
              </a:ext>
            </a:extLst>
          </p:cNvPr>
          <p:cNvSpPr>
            <a:spLocks noGrp="1"/>
          </p:cNvSpPr>
          <p:nvPr>
            <p:ph type="body" sz="half" idx="2"/>
          </p:nvPr>
        </p:nvSpPr>
        <p:spPr>
          <a:xfrm>
            <a:off x="1524000" y="3947801"/>
            <a:ext cx="3266536" cy="2382838"/>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22BE708-BAD0-A0A6-9332-9D2179E673FB}"/>
              </a:ext>
            </a:extLst>
          </p:cNvPr>
          <p:cNvSpPr>
            <a:spLocks noGrp="1"/>
          </p:cNvSpPr>
          <p:nvPr>
            <p:ph type="dt" sz="half" idx="10"/>
          </p:nvPr>
        </p:nvSpPr>
        <p:spPr/>
        <p:txBody>
          <a:bodyPr/>
          <a:lstStyle/>
          <a:p>
            <a:fld id="{9D0D92BC-42A9-434B-8530-ADBF4485E407}" type="datetimeFigureOut">
              <a:rPr lang="en-US" smtClean="0"/>
              <a:t>7/22/2025</a:t>
            </a:fld>
            <a:endParaRPr lang="en-US"/>
          </a:p>
        </p:txBody>
      </p:sp>
      <p:sp>
        <p:nvSpPr>
          <p:cNvPr id="6" name="Footer Placeholder 5">
            <a:extLst>
              <a:ext uri="{FF2B5EF4-FFF2-40B4-BE49-F238E27FC236}">
                <a16:creationId xmlns:a16="http://schemas.microsoft.com/office/drawing/2014/main" id="{F8A70050-9362-4EC4-6B73-3A38445B71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CDA991-8608-CAB4-33FA-03D380D2F060}"/>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2660710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7B837-332D-9100-E007-7DE279481410}"/>
              </a:ext>
            </a:extLst>
          </p:cNvPr>
          <p:cNvSpPr>
            <a:spLocks noGrp="1"/>
          </p:cNvSpPr>
          <p:nvPr>
            <p:ph type="title"/>
          </p:nvPr>
        </p:nvSpPr>
        <p:spPr>
          <a:xfrm>
            <a:off x="1523999" y="1385457"/>
            <a:ext cx="3312543" cy="2304288"/>
          </a:xfrm>
        </p:spPr>
        <p:txBody>
          <a:bodyPr anchor="b">
            <a:normAutofit/>
          </a:bodyPr>
          <a:lstStyle>
            <a:lvl1pPr>
              <a:defRPr sz="2800"/>
            </a:lvl1pPr>
          </a:lstStyle>
          <a:p>
            <a:r>
              <a:rPr lang="en-US" dirty="0"/>
              <a:t>Click to edit Master title style</a:t>
            </a:r>
          </a:p>
        </p:txBody>
      </p:sp>
      <p:sp>
        <p:nvSpPr>
          <p:cNvPr id="3" name="Picture Placeholder 2">
            <a:extLst>
              <a:ext uri="{FF2B5EF4-FFF2-40B4-BE49-F238E27FC236}">
                <a16:creationId xmlns:a16="http://schemas.microsoft.com/office/drawing/2014/main" id="{3E0DE983-0B0E-07CC-8C57-4EA529E27D19}"/>
              </a:ext>
            </a:extLst>
          </p:cNvPr>
          <p:cNvSpPr>
            <a:spLocks noGrp="1"/>
          </p:cNvSpPr>
          <p:nvPr>
            <p:ph type="pic" idx="1"/>
          </p:nvPr>
        </p:nvSpPr>
        <p:spPr>
          <a:xfrm>
            <a:off x="5624423" y="957263"/>
            <a:ext cx="5372189" cy="4962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4CAB867-3FC6-5007-61B0-D9B7E5B0CED6}"/>
              </a:ext>
            </a:extLst>
          </p:cNvPr>
          <p:cNvSpPr>
            <a:spLocks noGrp="1"/>
          </p:cNvSpPr>
          <p:nvPr>
            <p:ph type="body" sz="half" idx="2"/>
          </p:nvPr>
        </p:nvSpPr>
        <p:spPr>
          <a:xfrm>
            <a:off x="1524000" y="3958315"/>
            <a:ext cx="3312542" cy="1961473"/>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86FC7E0F-BFE1-7134-163B-B777970B762A}"/>
              </a:ext>
            </a:extLst>
          </p:cNvPr>
          <p:cNvSpPr>
            <a:spLocks noGrp="1"/>
          </p:cNvSpPr>
          <p:nvPr>
            <p:ph type="dt" sz="half" idx="10"/>
          </p:nvPr>
        </p:nvSpPr>
        <p:spPr/>
        <p:txBody>
          <a:bodyPr/>
          <a:lstStyle/>
          <a:p>
            <a:fld id="{9D0D92BC-42A9-434B-8530-ADBF4485E407}" type="datetimeFigureOut">
              <a:rPr lang="en-US" smtClean="0"/>
              <a:t>7/22/2025</a:t>
            </a:fld>
            <a:endParaRPr lang="en-US"/>
          </a:p>
        </p:txBody>
      </p:sp>
      <p:sp>
        <p:nvSpPr>
          <p:cNvPr id="6" name="Footer Placeholder 5">
            <a:extLst>
              <a:ext uri="{FF2B5EF4-FFF2-40B4-BE49-F238E27FC236}">
                <a16:creationId xmlns:a16="http://schemas.microsoft.com/office/drawing/2014/main" id="{AD395D0B-4F98-F3BE-FB23-22D8C5D41F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FB2E3D-2188-B7A9-0ECE-978147358479}"/>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1014748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5258B98-3BD5-0A20-B0E7-944EAEB2654A}"/>
              </a:ext>
            </a:extLst>
          </p:cNvPr>
          <p:cNvSpPr/>
          <p:nvPr/>
        </p:nvSpPr>
        <p:spPr>
          <a:xfrm>
            <a:off x="0" y="3510612"/>
            <a:ext cx="12192000" cy="3347388"/>
          </a:xfrm>
          <a:prstGeom prst="rect">
            <a:avLst/>
          </a:prstGeom>
          <a:gradFill>
            <a:gsLst>
              <a:gs pos="14000">
                <a:schemeClr val="accent1">
                  <a:lumMod val="60000"/>
                  <a:lumOff val="40000"/>
                  <a:alpha val="0"/>
                </a:schemeClr>
              </a:gs>
              <a:gs pos="100000">
                <a:schemeClr val="accent1">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C0D404C1-E8A5-65FC-C068-21EA0397ED63}"/>
              </a:ext>
            </a:extLst>
          </p:cNvPr>
          <p:cNvSpPr>
            <a:spLocks noGrp="1"/>
          </p:cNvSpPr>
          <p:nvPr>
            <p:ph type="title"/>
          </p:nvPr>
        </p:nvSpPr>
        <p:spPr>
          <a:xfrm>
            <a:off x="952500" y="757238"/>
            <a:ext cx="10287000" cy="114776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26DCFD78-F171-BA47-AAF3-C6EB75F94C78}"/>
              </a:ext>
            </a:extLst>
          </p:cNvPr>
          <p:cNvSpPr>
            <a:spLocks noGrp="1"/>
          </p:cNvSpPr>
          <p:nvPr>
            <p:ph type="body" idx="1"/>
          </p:nvPr>
        </p:nvSpPr>
        <p:spPr>
          <a:xfrm>
            <a:off x="952500" y="2285997"/>
            <a:ext cx="10287000" cy="389096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5965A77-B1AB-D608-A6C5-F0F99B6913D8}"/>
              </a:ext>
            </a:extLst>
          </p:cNvPr>
          <p:cNvSpPr>
            <a:spLocks noGrp="1"/>
          </p:cNvSpPr>
          <p:nvPr>
            <p:ph type="dt" sz="half" idx="2"/>
          </p:nvPr>
        </p:nvSpPr>
        <p:spPr>
          <a:xfrm rot="5400000">
            <a:off x="10568087" y="4756249"/>
            <a:ext cx="2476307" cy="365125"/>
          </a:xfrm>
          <a:prstGeom prst="rect">
            <a:avLst/>
          </a:prstGeom>
        </p:spPr>
        <p:txBody>
          <a:bodyPr vert="horz" lIns="91440" tIns="45720" rIns="91440" bIns="45720" rtlCol="0" anchor="ctr"/>
          <a:lstStyle>
            <a:lvl1pPr algn="l">
              <a:defRPr sz="700" b="1" cap="all" spc="300" baseline="0">
                <a:solidFill>
                  <a:schemeClr val="tx1"/>
                </a:solidFill>
              </a:defRPr>
            </a:lvl1pPr>
          </a:lstStyle>
          <a:p>
            <a:fld id="{9D0D92BC-42A9-434B-8530-ADBF4485E407}" type="datetimeFigureOut">
              <a:rPr lang="en-US" smtClean="0"/>
              <a:pPr/>
              <a:t>7/22/2025</a:t>
            </a:fld>
            <a:endParaRPr lang="en-US" dirty="0"/>
          </a:p>
        </p:txBody>
      </p:sp>
      <p:sp>
        <p:nvSpPr>
          <p:cNvPr id="5" name="Footer Placeholder 4">
            <a:extLst>
              <a:ext uri="{FF2B5EF4-FFF2-40B4-BE49-F238E27FC236}">
                <a16:creationId xmlns:a16="http://schemas.microsoft.com/office/drawing/2014/main" id="{05DE34E5-5E9B-7786-05B5-B93241EE2F42}"/>
              </a:ext>
            </a:extLst>
          </p:cNvPr>
          <p:cNvSpPr>
            <a:spLocks noGrp="1"/>
          </p:cNvSpPr>
          <p:nvPr>
            <p:ph type="ftr" sz="quarter" idx="3"/>
          </p:nvPr>
        </p:nvSpPr>
        <p:spPr>
          <a:xfrm rot="5400000">
            <a:off x="10589519" y="1758059"/>
            <a:ext cx="2433442" cy="365125"/>
          </a:xfrm>
          <a:prstGeom prst="rect">
            <a:avLst/>
          </a:prstGeom>
        </p:spPr>
        <p:txBody>
          <a:bodyPr vert="horz" lIns="91440" tIns="45720" rIns="91440" bIns="45720" rtlCol="0" anchor="ctr"/>
          <a:lstStyle>
            <a:lvl1pPr algn="r">
              <a:defRPr sz="700" b="1" cap="all" spc="3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B525CD4B-611E-32FA-419D-326099EEF340}"/>
              </a:ext>
            </a:extLst>
          </p:cNvPr>
          <p:cNvSpPr>
            <a:spLocks noGrp="1"/>
          </p:cNvSpPr>
          <p:nvPr>
            <p:ph type="sldNum" sz="quarter" idx="4"/>
          </p:nvPr>
        </p:nvSpPr>
        <p:spPr>
          <a:xfrm>
            <a:off x="11539542" y="3246437"/>
            <a:ext cx="533399" cy="365125"/>
          </a:xfrm>
          <a:prstGeom prst="rect">
            <a:avLst/>
          </a:prstGeom>
        </p:spPr>
        <p:txBody>
          <a:bodyPr vert="horz" lIns="91440" tIns="45720" rIns="91440" bIns="45720" rtlCol="0" anchor="ctr"/>
          <a:lstStyle>
            <a:lvl1pPr algn="ctr">
              <a:defRPr sz="1600" b="1" cap="all" baseline="0">
                <a:solidFill>
                  <a:schemeClr val="tx1"/>
                </a:solidFill>
                <a:latin typeface="+mj-lt"/>
              </a:defRPr>
            </a:lvl1pPr>
          </a:lstStyle>
          <a:p>
            <a:fld id="{A0289F9E-9962-4B7B-BA18-A15907CCC6BF}" type="slidenum">
              <a:rPr lang="en-US" smtClean="0"/>
              <a:pPr/>
              <a:t>‹#›</a:t>
            </a:fld>
            <a:endParaRPr lang="en-US" dirty="0"/>
          </a:p>
        </p:txBody>
      </p:sp>
    </p:spTree>
    <p:extLst>
      <p:ext uri="{BB962C8B-B14F-4D97-AF65-F5344CB8AC3E}">
        <p14:creationId xmlns:p14="http://schemas.microsoft.com/office/powerpoint/2010/main" val="3600795567"/>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48" r:id="rId6"/>
    <p:sldLayoutId id="2147483744" r:id="rId7"/>
    <p:sldLayoutId id="2147483745" r:id="rId8"/>
    <p:sldLayoutId id="2147483746" r:id="rId9"/>
    <p:sldLayoutId id="2147483747" r:id="rId10"/>
    <p:sldLayoutId id="2147483749" r:id="rId11"/>
  </p:sldLayoutIdLst>
  <p:txStyles>
    <p:titleStyle>
      <a:lvl1pPr algn="l" defTabSz="914400" rtl="0" eaLnBrk="1" latinLnBrk="0" hangingPunct="1">
        <a:lnSpc>
          <a:spcPct val="120000"/>
        </a:lnSpc>
        <a:spcBef>
          <a:spcPct val="0"/>
        </a:spcBef>
        <a:buNone/>
        <a:defRPr sz="2800" b="1" kern="1200" cap="all" spc="6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256032" indent="0" algn="l" defTabSz="914400" rtl="0" eaLnBrk="1" latinLnBrk="0" hangingPunct="1">
        <a:lnSpc>
          <a:spcPct val="120000"/>
        </a:lnSpc>
        <a:spcBef>
          <a:spcPts val="500"/>
        </a:spcBef>
        <a:buFontTx/>
        <a:buNone/>
        <a:defRPr sz="1600" b="1" kern="1200">
          <a:solidFill>
            <a:schemeClr val="tx1"/>
          </a:solidFill>
          <a:latin typeface="+mn-lt"/>
          <a:ea typeface="+mn-ea"/>
          <a:cs typeface="+mn-cs"/>
        </a:defRPr>
      </a:lvl2pPr>
      <a:lvl3pPr marL="521208"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539496" indent="0" algn="l" defTabSz="914400" rtl="0" eaLnBrk="1" latinLnBrk="0" hangingPunct="1">
        <a:lnSpc>
          <a:spcPct val="120000"/>
        </a:lnSpc>
        <a:spcBef>
          <a:spcPts val="500"/>
        </a:spcBef>
        <a:buFontTx/>
        <a:buNone/>
        <a:defRPr sz="1200" b="1" kern="1200">
          <a:solidFill>
            <a:schemeClr val="tx1"/>
          </a:solidFill>
          <a:latin typeface="+mn-lt"/>
          <a:ea typeface="+mn-ea"/>
          <a:cs typeface="+mn-cs"/>
        </a:defRPr>
      </a:lvl4pPr>
      <a:lvl5pPr marL="832104"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0760E4C7-47B8-4356-ABCA-CC9C79E2D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92F0B02-1E43-4FCF-C000-F1512B8BAA25}"/>
              </a:ext>
            </a:extLst>
          </p:cNvPr>
          <p:cNvPicPr>
            <a:picLocks noChangeAspect="1"/>
          </p:cNvPicPr>
          <p:nvPr/>
        </p:nvPicPr>
        <p:blipFill>
          <a:blip r:embed="rId2">
            <a:alphaModFix/>
          </a:blip>
          <a:srcRect t="10020" b="5730"/>
          <a:stretch/>
        </p:blipFill>
        <p:spPr>
          <a:xfrm>
            <a:off x="20" y="10"/>
            <a:ext cx="12191980" cy="6857990"/>
          </a:xfrm>
          <a:prstGeom prst="rect">
            <a:avLst/>
          </a:prstGeom>
        </p:spPr>
      </p:pic>
      <p:sp>
        <p:nvSpPr>
          <p:cNvPr id="22" name="Rectangle 21">
            <a:extLst>
              <a:ext uri="{FF2B5EF4-FFF2-40B4-BE49-F238E27FC236}">
                <a16:creationId xmlns:a16="http://schemas.microsoft.com/office/drawing/2014/main" id="{ED0A0432-F95F-6441-CC5D-B6BB755FAB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42985"/>
            <a:ext cx="12192000" cy="3120318"/>
          </a:xfrm>
          <a:prstGeom prst="rect">
            <a:avLst/>
          </a:prstGeom>
          <a:gradFill>
            <a:gsLst>
              <a:gs pos="14000">
                <a:schemeClr val="accent1">
                  <a:lumMod val="60000"/>
                  <a:lumOff val="40000"/>
                  <a:alpha val="0"/>
                </a:schemeClr>
              </a:gs>
              <a:gs pos="100000">
                <a:schemeClr val="accent1">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3F0586C3-A19F-D214-ABDE-30AD5B6669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17342" y="1250342"/>
            <a:ext cx="4357316" cy="4357316"/>
          </a:xfrm>
          <a:custGeom>
            <a:avLst/>
            <a:gdLst>
              <a:gd name="connsiteX0" fmla="*/ 2178658 w 4357316"/>
              <a:gd name="connsiteY0" fmla="*/ 0 h 4357316"/>
              <a:gd name="connsiteX1" fmla="*/ 4357316 w 4357316"/>
              <a:gd name="connsiteY1" fmla="*/ 2178658 h 4357316"/>
              <a:gd name="connsiteX2" fmla="*/ 2178658 w 4357316"/>
              <a:gd name="connsiteY2" fmla="*/ 4357316 h 4357316"/>
              <a:gd name="connsiteX3" fmla="*/ 0 w 4357316"/>
              <a:gd name="connsiteY3" fmla="*/ 2178658 h 4357316"/>
              <a:gd name="connsiteX4" fmla="*/ 2178658 w 4357316"/>
              <a:gd name="connsiteY4" fmla="*/ 0 h 4357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7316" h="4357316">
                <a:moveTo>
                  <a:pt x="2178658" y="0"/>
                </a:moveTo>
                <a:cubicBezTo>
                  <a:pt x="3381898" y="0"/>
                  <a:pt x="4357316" y="975418"/>
                  <a:pt x="4357316" y="2178658"/>
                </a:cubicBezTo>
                <a:cubicBezTo>
                  <a:pt x="4357316" y="3381898"/>
                  <a:pt x="3381898" y="4357316"/>
                  <a:pt x="2178658" y="4357316"/>
                </a:cubicBezTo>
                <a:cubicBezTo>
                  <a:pt x="975418" y="4357316"/>
                  <a:pt x="0" y="3381898"/>
                  <a:pt x="0" y="2178658"/>
                </a:cubicBezTo>
                <a:cubicBezTo>
                  <a:pt x="0" y="975418"/>
                  <a:pt x="975418" y="0"/>
                  <a:pt x="217865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2A4A265-90B5-83CD-7721-1B5EDD0A5F88}"/>
              </a:ext>
            </a:extLst>
          </p:cNvPr>
          <p:cNvSpPr>
            <a:spLocks noGrp="1"/>
          </p:cNvSpPr>
          <p:nvPr>
            <p:ph type="ctrTitle"/>
          </p:nvPr>
        </p:nvSpPr>
        <p:spPr>
          <a:xfrm>
            <a:off x="4328161" y="2211978"/>
            <a:ext cx="3535679" cy="1425728"/>
          </a:xfrm>
        </p:spPr>
        <p:txBody>
          <a:bodyPr anchor="b">
            <a:normAutofit/>
          </a:bodyPr>
          <a:lstStyle/>
          <a:p>
            <a:pPr algn="ctr">
              <a:lnSpc>
                <a:spcPct val="110000"/>
              </a:lnSpc>
            </a:pPr>
            <a:r>
              <a:rPr lang="en-US" sz="2600"/>
              <a:t>Create a Groundwater Model</a:t>
            </a:r>
          </a:p>
        </p:txBody>
      </p:sp>
      <p:sp>
        <p:nvSpPr>
          <p:cNvPr id="3" name="Subtitle 2">
            <a:extLst>
              <a:ext uri="{FF2B5EF4-FFF2-40B4-BE49-F238E27FC236}">
                <a16:creationId xmlns:a16="http://schemas.microsoft.com/office/drawing/2014/main" id="{BA9B7901-DBF9-27C6-30B6-36B3F2531F93}"/>
              </a:ext>
            </a:extLst>
          </p:cNvPr>
          <p:cNvSpPr>
            <a:spLocks noGrp="1"/>
          </p:cNvSpPr>
          <p:nvPr>
            <p:ph type="subTitle" idx="1"/>
          </p:nvPr>
        </p:nvSpPr>
        <p:spPr>
          <a:xfrm>
            <a:off x="4572000" y="4249360"/>
            <a:ext cx="3048000" cy="877585"/>
          </a:xfrm>
        </p:spPr>
        <p:txBody>
          <a:bodyPr>
            <a:normAutofit/>
          </a:bodyPr>
          <a:lstStyle/>
          <a:p>
            <a:pPr algn="ctr"/>
            <a:r>
              <a:rPr lang="en-US" dirty="0"/>
              <a:t>Hallsdale-Powell Utility District</a:t>
            </a:r>
          </a:p>
        </p:txBody>
      </p:sp>
      <p:cxnSp>
        <p:nvCxnSpPr>
          <p:cNvPr id="26" name="Straight Connector 25">
            <a:extLst>
              <a:ext uri="{FF2B5EF4-FFF2-40B4-BE49-F238E27FC236}">
                <a16:creationId xmlns:a16="http://schemas.microsoft.com/office/drawing/2014/main" id="{414C5C93-B9E9-4392-ADCF-ABF21209DD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10423" y="3960586"/>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15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840E9-98CF-806C-5CEE-1845EEA297CC}"/>
              </a:ext>
            </a:extLst>
          </p:cNvPr>
          <p:cNvSpPr>
            <a:spLocks noGrp="1"/>
          </p:cNvSpPr>
          <p:nvPr>
            <p:ph type="title"/>
          </p:nvPr>
        </p:nvSpPr>
        <p:spPr/>
        <p:txBody>
          <a:bodyPr/>
          <a:lstStyle/>
          <a:p>
            <a:r>
              <a:rPr lang="en-US" dirty="0"/>
              <a:t>What Happens with A Light Rain?</a:t>
            </a:r>
          </a:p>
        </p:txBody>
      </p:sp>
      <p:sp>
        <p:nvSpPr>
          <p:cNvPr id="3" name="Content Placeholder 2">
            <a:extLst>
              <a:ext uri="{FF2B5EF4-FFF2-40B4-BE49-F238E27FC236}">
                <a16:creationId xmlns:a16="http://schemas.microsoft.com/office/drawing/2014/main" id="{1D59B78B-68DE-83C8-05E5-F3912FCFDFAA}"/>
              </a:ext>
            </a:extLst>
          </p:cNvPr>
          <p:cNvSpPr>
            <a:spLocks noGrp="1"/>
          </p:cNvSpPr>
          <p:nvPr>
            <p:ph idx="1"/>
          </p:nvPr>
        </p:nvSpPr>
        <p:spPr/>
        <p:txBody>
          <a:bodyPr>
            <a:normAutofit/>
          </a:bodyPr>
          <a:lstStyle/>
          <a:p>
            <a:r>
              <a:rPr lang="en-US" sz="2800" b="1" dirty="0"/>
              <a:t>Let’s find out!</a:t>
            </a:r>
          </a:p>
          <a:p>
            <a:r>
              <a:rPr lang="en-US" sz="2800" b="1" dirty="0"/>
              <a:t>Pour 20 mL of the blue colored water gently over your model. </a:t>
            </a:r>
          </a:p>
          <a:p>
            <a:r>
              <a:rPr lang="en-US" sz="2800" b="1" dirty="0"/>
              <a:t>Observe very carefully what happens. Play close attention to what happens as the water reaches the different layers. </a:t>
            </a:r>
          </a:p>
          <a:p>
            <a:r>
              <a:rPr lang="en-US" sz="2800" b="1" dirty="0"/>
              <a:t>Draw your observations on the </a:t>
            </a:r>
            <a:r>
              <a:rPr lang="en-US" sz="2800" b="1" i="1" dirty="0"/>
              <a:t>left</a:t>
            </a:r>
            <a:r>
              <a:rPr lang="en-US" sz="2800" b="1" dirty="0"/>
              <a:t> drawing!</a:t>
            </a:r>
          </a:p>
        </p:txBody>
      </p:sp>
    </p:spTree>
    <p:extLst>
      <p:ext uri="{BB962C8B-B14F-4D97-AF65-F5344CB8AC3E}">
        <p14:creationId xmlns:p14="http://schemas.microsoft.com/office/powerpoint/2010/main" val="2869131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94CFE-89D4-5140-A37F-FCF109F9DD90}"/>
              </a:ext>
            </a:extLst>
          </p:cNvPr>
          <p:cNvSpPr>
            <a:spLocks noGrp="1"/>
          </p:cNvSpPr>
          <p:nvPr>
            <p:ph type="title"/>
          </p:nvPr>
        </p:nvSpPr>
        <p:spPr/>
        <p:txBody>
          <a:bodyPr/>
          <a:lstStyle/>
          <a:p>
            <a:r>
              <a:rPr lang="en-US" dirty="0"/>
              <a:t>How about a heavy Rain?</a:t>
            </a:r>
          </a:p>
        </p:txBody>
      </p:sp>
      <p:sp>
        <p:nvSpPr>
          <p:cNvPr id="3" name="Content Placeholder 2">
            <a:extLst>
              <a:ext uri="{FF2B5EF4-FFF2-40B4-BE49-F238E27FC236}">
                <a16:creationId xmlns:a16="http://schemas.microsoft.com/office/drawing/2014/main" id="{7B393D66-D760-7C08-3E0D-4A3A9FA8DCA4}"/>
              </a:ext>
            </a:extLst>
          </p:cNvPr>
          <p:cNvSpPr>
            <a:spLocks noGrp="1"/>
          </p:cNvSpPr>
          <p:nvPr>
            <p:ph idx="1"/>
          </p:nvPr>
        </p:nvSpPr>
        <p:spPr/>
        <p:txBody>
          <a:bodyPr/>
          <a:lstStyle/>
          <a:p>
            <a:r>
              <a:rPr lang="en-US" sz="2800" b="1" dirty="0"/>
              <a:t>Let’s find out!</a:t>
            </a:r>
          </a:p>
          <a:p>
            <a:r>
              <a:rPr lang="en-US" sz="2800" b="1" dirty="0"/>
              <a:t>Pour 20 mL of the blue colored water </a:t>
            </a:r>
            <a:r>
              <a:rPr lang="en-US" sz="2800" b="1" i="1" dirty="0"/>
              <a:t>quickly</a:t>
            </a:r>
            <a:r>
              <a:rPr lang="en-US" sz="2800" b="1" dirty="0"/>
              <a:t> over your model. </a:t>
            </a:r>
          </a:p>
          <a:p>
            <a:r>
              <a:rPr lang="en-US" sz="2800" b="1" dirty="0"/>
              <a:t>Observe very carefully what happens. Play close attention to what happens as the water reaches the different layers. </a:t>
            </a:r>
          </a:p>
          <a:p>
            <a:r>
              <a:rPr lang="en-US" sz="2800" b="1" dirty="0"/>
              <a:t>Draw your observations on the </a:t>
            </a:r>
            <a:r>
              <a:rPr lang="en-US" sz="2800" b="1" i="1" dirty="0"/>
              <a:t>right</a:t>
            </a:r>
            <a:r>
              <a:rPr lang="en-US" sz="2800" b="1" dirty="0"/>
              <a:t> drawing!</a:t>
            </a:r>
          </a:p>
          <a:p>
            <a:endParaRPr lang="en-US" dirty="0"/>
          </a:p>
        </p:txBody>
      </p:sp>
    </p:spTree>
    <p:extLst>
      <p:ext uri="{BB962C8B-B14F-4D97-AF65-F5344CB8AC3E}">
        <p14:creationId xmlns:p14="http://schemas.microsoft.com/office/powerpoint/2010/main" val="14175671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3EB37-161D-A73B-19A7-3BFFA06138AE}"/>
              </a:ext>
            </a:extLst>
          </p:cNvPr>
          <p:cNvSpPr>
            <a:spLocks noGrp="1"/>
          </p:cNvSpPr>
          <p:nvPr>
            <p:ph type="title"/>
          </p:nvPr>
        </p:nvSpPr>
        <p:spPr/>
        <p:txBody>
          <a:bodyPr/>
          <a:lstStyle/>
          <a:p>
            <a:r>
              <a:rPr lang="en-US" dirty="0"/>
              <a:t>How do we get the water out of the ground?</a:t>
            </a:r>
          </a:p>
        </p:txBody>
      </p:sp>
      <p:sp>
        <p:nvSpPr>
          <p:cNvPr id="3" name="Content Placeholder 2">
            <a:extLst>
              <a:ext uri="{FF2B5EF4-FFF2-40B4-BE49-F238E27FC236}">
                <a16:creationId xmlns:a16="http://schemas.microsoft.com/office/drawing/2014/main" id="{93E3A879-49B8-00A0-F428-91DE8FDBD0F7}"/>
              </a:ext>
            </a:extLst>
          </p:cNvPr>
          <p:cNvSpPr>
            <a:spLocks noGrp="1"/>
          </p:cNvSpPr>
          <p:nvPr>
            <p:ph idx="1"/>
          </p:nvPr>
        </p:nvSpPr>
        <p:spPr>
          <a:xfrm>
            <a:off x="952500" y="2019297"/>
            <a:ext cx="10287000" cy="3890965"/>
          </a:xfrm>
        </p:spPr>
        <p:txBody>
          <a:bodyPr>
            <a:noAutofit/>
          </a:bodyPr>
          <a:lstStyle/>
          <a:p>
            <a:r>
              <a:rPr lang="en-US" sz="2400" b="1" dirty="0"/>
              <a:t>Next, we’ll figure out what happens when we try to drill a well into our model to get the water out.</a:t>
            </a:r>
          </a:p>
          <a:p>
            <a:r>
              <a:rPr lang="en-US" sz="2400" b="1" dirty="0"/>
              <a:t>Squeeze the bulb of your pipet and, keeping it squeezed, place the pipet over the center of your model and carefully push the pipet straight down until the tip has “drilled down” into the layers. </a:t>
            </a:r>
          </a:p>
          <a:p>
            <a:r>
              <a:rPr lang="en-US" sz="2400" b="1" dirty="0"/>
              <a:t>Now release the bulb of the pipet and see if you can extract any water! </a:t>
            </a:r>
          </a:p>
          <a:p>
            <a:r>
              <a:rPr lang="en-US" sz="2400" b="1" dirty="0"/>
              <a:t>Gently squeeze the bulb to push out the water into your cup. </a:t>
            </a:r>
          </a:p>
          <a:p>
            <a:r>
              <a:rPr lang="en-US" sz="2400" b="1" dirty="0"/>
              <a:t>Repeat several more times to try to get the most water possible. Who do you think can get the most water out?</a:t>
            </a:r>
          </a:p>
        </p:txBody>
      </p:sp>
    </p:spTree>
    <p:extLst>
      <p:ext uri="{BB962C8B-B14F-4D97-AF65-F5344CB8AC3E}">
        <p14:creationId xmlns:p14="http://schemas.microsoft.com/office/powerpoint/2010/main" val="3060604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5669F72C-E3FB-4C48-AEBD-AF7AC0D749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Water reflection">
            <a:extLst>
              <a:ext uri="{FF2B5EF4-FFF2-40B4-BE49-F238E27FC236}">
                <a16:creationId xmlns:a16="http://schemas.microsoft.com/office/drawing/2014/main" id="{81DF7419-8D47-921E-9485-8F32D75C1F69}"/>
              </a:ext>
            </a:extLst>
          </p:cNvPr>
          <p:cNvPicPr>
            <a:picLocks noChangeAspect="1"/>
          </p:cNvPicPr>
          <p:nvPr/>
        </p:nvPicPr>
        <p:blipFill>
          <a:blip r:embed="rId2">
            <a:extLst>
              <a:ext uri="{28A0092B-C50C-407E-A947-70E740481C1C}">
                <a14:useLocalDpi xmlns:a14="http://schemas.microsoft.com/office/drawing/2010/main" val="0"/>
              </a:ext>
            </a:extLst>
          </a:blip>
          <a:srcRect l="28006" r="12660" b="-1"/>
          <a:stretch>
            <a:fillRect/>
          </a:stretch>
        </p:blipFill>
        <p:spPr>
          <a:xfrm>
            <a:off x="1" y="10"/>
            <a:ext cx="6096000" cy="6857990"/>
          </a:xfrm>
          <a:prstGeom prst="rect">
            <a:avLst/>
          </a:prstGeom>
        </p:spPr>
      </p:pic>
      <p:sp>
        <p:nvSpPr>
          <p:cNvPr id="23" name="Rectangle 22">
            <a:extLst>
              <a:ext uri="{FF2B5EF4-FFF2-40B4-BE49-F238E27FC236}">
                <a16:creationId xmlns:a16="http://schemas.microsoft.com/office/drawing/2014/main" id="{228243FD-C3BF-6F32-16A5-833599384E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3220301"/>
            <a:ext cx="6096002" cy="3637699"/>
          </a:xfrm>
          <a:prstGeom prst="rect">
            <a:avLst/>
          </a:prstGeom>
          <a:gradFill>
            <a:gsLst>
              <a:gs pos="14000">
                <a:schemeClr val="accent1">
                  <a:lumMod val="60000"/>
                  <a:lumOff val="40000"/>
                  <a:alpha val="0"/>
                </a:schemeClr>
              </a:gs>
              <a:gs pos="100000">
                <a:schemeClr val="accent1">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CE00B97D-57BF-1689-B0D9-0A243102C5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9343" y="1251602"/>
            <a:ext cx="4357316" cy="4357316"/>
          </a:xfrm>
          <a:custGeom>
            <a:avLst/>
            <a:gdLst>
              <a:gd name="connsiteX0" fmla="*/ 2178658 w 4357316"/>
              <a:gd name="connsiteY0" fmla="*/ 0 h 4357316"/>
              <a:gd name="connsiteX1" fmla="*/ 4357316 w 4357316"/>
              <a:gd name="connsiteY1" fmla="*/ 2178658 h 4357316"/>
              <a:gd name="connsiteX2" fmla="*/ 2178658 w 4357316"/>
              <a:gd name="connsiteY2" fmla="*/ 4357316 h 4357316"/>
              <a:gd name="connsiteX3" fmla="*/ 0 w 4357316"/>
              <a:gd name="connsiteY3" fmla="*/ 2178658 h 4357316"/>
              <a:gd name="connsiteX4" fmla="*/ 2178658 w 4357316"/>
              <a:gd name="connsiteY4" fmla="*/ 0 h 4357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7316" h="4357316">
                <a:moveTo>
                  <a:pt x="2178658" y="0"/>
                </a:moveTo>
                <a:cubicBezTo>
                  <a:pt x="3381898" y="0"/>
                  <a:pt x="4357316" y="975418"/>
                  <a:pt x="4357316" y="2178658"/>
                </a:cubicBezTo>
                <a:cubicBezTo>
                  <a:pt x="4357316" y="3381898"/>
                  <a:pt x="3381898" y="4357316"/>
                  <a:pt x="2178658" y="4357316"/>
                </a:cubicBezTo>
                <a:cubicBezTo>
                  <a:pt x="975418" y="4357316"/>
                  <a:pt x="0" y="3381898"/>
                  <a:pt x="0" y="2178658"/>
                </a:cubicBezTo>
                <a:cubicBezTo>
                  <a:pt x="0" y="975418"/>
                  <a:pt x="975418" y="0"/>
                  <a:pt x="217865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F1E1071-29A9-8FDE-4EDD-6E5E56CCEE10}"/>
              </a:ext>
            </a:extLst>
          </p:cNvPr>
          <p:cNvSpPr>
            <a:spLocks noGrp="1"/>
          </p:cNvSpPr>
          <p:nvPr>
            <p:ph type="title"/>
          </p:nvPr>
        </p:nvSpPr>
        <p:spPr>
          <a:xfrm>
            <a:off x="1233056" y="2288754"/>
            <a:ext cx="3629891" cy="2283013"/>
          </a:xfrm>
        </p:spPr>
        <p:txBody>
          <a:bodyPr anchor="ctr">
            <a:normAutofit/>
          </a:bodyPr>
          <a:lstStyle/>
          <a:p>
            <a:pPr algn="ctr">
              <a:lnSpc>
                <a:spcPct val="110000"/>
              </a:lnSpc>
            </a:pPr>
            <a:r>
              <a:rPr lang="en-US" sz="2600"/>
              <a:t>The Important Work of Hallsdale-Powell Utility District</a:t>
            </a:r>
          </a:p>
        </p:txBody>
      </p:sp>
      <p:sp>
        <p:nvSpPr>
          <p:cNvPr id="3" name="Content Placeholder 2">
            <a:extLst>
              <a:ext uri="{FF2B5EF4-FFF2-40B4-BE49-F238E27FC236}">
                <a16:creationId xmlns:a16="http://schemas.microsoft.com/office/drawing/2014/main" id="{9013D95E-FA13-AA86-3F8A-F0881F6DBDDC}"/>
              </a:ext>
            </a:extLst>
          </p:cNvPr>
          <p:cNvSpPr>
            <a:spLocks noGrp="1"/>
          </p:cNvSpPr>
          <p:nvPr>
            <p:ph idx="1"/>
          </p:nvPr>
        </p:nvSpPr>
        <p:spPr>
          <a:xfrm>
            <a:off x="7029448" y="762000"/>
            <a:ext cx="4219149" cy="5334000"/>
          </a:xfrm>
        </p:spPr>
        <p:txBody>
          <a:bodyPr anchor="ctr">
            <a:normAutofit/>
          </a:bodyPr>
          <a:lstStyle/>
          <a:p>
            <a:r>
              <a:rPr lang="en-US" sz="2400" dirty="0"/>
              <a:t>Even though we do not get our water from the ground here, the water we treat is sent back into the environment, where it could become groundwater. </a:t>
            </a:r>
          </a:p>
          <a:p>
            <a:r>
              <a:rPr lang="en-US" sz="2400" dirty="0"/>
              <a:t>What we do with surface water can affect groundwater. Protecting one helps protect the other!</a:t>
            </a:r>
          </a:p>
        </p:txBody>
      </p:sp>
      <p:sp>
        <p:nvSpPr>
          <p:cNvPr id="6" name="TextBox 5">
            <a:extLst>
              <a:ext uri="{FF2B5EF4-FFF2-40B4-BE49-F238E27FC236}">
                <a16:creationId xmlns:a16="http://schemas.microsoft.com/office/drawing/2014/main" id="{BF2E6FF7-6432-BBA3-B190-1C0DFF74614D}"/>
              </a:ext>
            </a:extLst>
          </p:cNvPr>
          <p:cNvSpPr txBox="1"/>
          <p:nvPr/>
        </p:nvSpPr>
        <p:spPr>
          <a:xfrm>
            <a:off x="0" y="6550213"/>
            <a:ext cx="3669659" cy="307777"/>
          </a:xfrm>
          <a:prstGeom prst="rect">
            <a:avLst/>
          </a:prstGeom>
          <a:noFill/>
        </p:spPr>
        <p:txBody>
          <a:bodyPr wrap="none" rtlCol="0">
            <a:spAutoFit/>
          </a:bodyPr>
          <a:lstStyle/>
          <a:p>
            <a:pPr>
              <a:spcAft>
                <a:spcPts val="600"/>
              </a:spcAft>
            </a:pPr>
            <a:r>
              <a:rPr lang="en-US" sz="1400" dirty="0"/>
              <a:t>Image: https://www.komodowater.org/page/2/</a:t>
            </a:r>
            <a:endParaRPr lang="en-US" sz="1400"/>
          </a:p>
        </p:txBody>
      </p:sp>
    </p:spTree>
    <p:extLst>
      <p:ext uri="{BB962C8B-B14F-4D97-AF65-F5344CB8AC3E}">
        <p14:creationId xmlns:p14="http://schemas.microsoft.com/office/powerpoint/2010/main" val="1310966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D70BC64E-B094-49DE-BD9C-DB662FCF59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B4DCBF-2E04-6F9A-700C-2ABB3AE3BAE9}"/>
              </a:ext>
            </a:extLst>
          </p:cNvPr>
          <p:cNvSpPr>
            <a:spLocks noGrp="1"/>
          </p:cNvSpPr>
          <p:nvPr>
            <p:ph type="title"/>
          </p:nvPr>
        </p:nvSpPr>
        <p:spPr>
          <a:xfrm>
            <a:off x="952500" y="723900"/>
            <a:ext cx="4417522" cy="1181100"/>
          </a:xfrm>
        </p:spPr>
        <p:txBody>
          <a:bodyPr>
            <a:normAutofit/>
          </a:bodyPr>
          <a:lstStyle/>
          <a:p>
            <a:r>
              <a:rPr lang="en-US"/>
              <a:t>Think About it</a:t>
            </a:r>
            <a:endParaRPr lang="en-US" dirty="0"/>
          </a:p>
        </p:txBody>
      </p:sp>
      <p:sp>
        <p:nvSpPr>
          <p:cNvPr id="1033" name="Rectangle 1032">
            <a:extLst>
              <a:ext uri="{FF2B5EF4-FFF2-40B4-BE49-F238E27FC236}">
                <a16:creationId xmlns:a16="http://schemas.microsoft.com/office/drawing/2014/main" id="{A718E0F5-1EF3-64D6-0802-B7983AC6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37234"/>
            <a:ext cx="12192000" cy="3120318"/>
          </a:xfrm>
          <a:prstGeom prst="rect">
            <a:avLst/>
          </a:prstGeom>
          <a:gradFill>
            <a:gsLst>
              <a:gs pos="14000">
                <a:schemeClr val="accent1">
                  <a:lumMod val="60000"/>
                  <a:lumOff val="40000"/>
                  <a:alpha val="0"/>
                </a:schemeClr>
              </a:gs>
              <a:gs pos="100000">
                <a:schemeClr val="accent1">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5F82D27-128E-9222-E83F-122106C1CCF5}"/>
              </a:ext>
            </a:extLst>
          </p:cNvPr>
          <p:cNvSpPr>
            <a:spLocks noGrp="1"/>
          </p:cNvSpPr>
          <p:nvPr>
            <p:ph idx="1"/>
          </p:nvPr>
        </p:nvSpPr>
        <p:spPr>
          <a:xfrm>
            <a:off x="952500" y="2285997"/>
            <a:ext cx="5370020" cy="3890965"/>
          </a:xfrm>
        </p:spPr>
        <p:txBody>
          <a:bodyPr>
            <a:normAutofit/>
          </a:bodyPr>
          <a:lstStyle/>
          <a:p>
            <a:r>
              <a:rPr lang="en-US" sz="2800" b="1" dirty="0"/>
              <a:t>Where do you think your water comes from?</a:t>
            </a:r>
          </a:p>
          <a:p>
            <a:endParaRPr lang="en-US" sz="2800" b="1" dirty="0"/>
          </a:p>
          <a:p>
            <a:r>
              <a:rPr lang="en-US" sz="2800" b="1" dirty="0"/>
              <a:t>Where do people living in the desert get their water?</a:t>
            </a:r>
          </a:p>
        </p:txBody>
      </p:sp>
      <p:pic>
        <p:nvPicPr>
          <p:cNvPr id="1026" name="Picture 2" descr="Eco-Luxury Morocco Desert &amp; Cities Adventure Travel | Elevate">
            <a:extLst>
              <a:ext uri="{FF2B5EF4-FFF2-40B4-BE49-F238E27FC236}">
                <a16:creationId xmlns:a16="http://schemas.microsoft.com/office/drawing/2014/main" id="{9C4F7BCA-57E3-3A49-966D-21D0E9516CC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37261" y="2623880"/>
            <a:ext cx="5508181" cy="210687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8418F1A-9EEE-E66E-F55D-F4AEEBD33B41}"/>
              </a:ext>
            </a:extLst>
          </p:cNvPr>
          <p:cNvSpPr txBox="1"/>
          <p:nvPr/>
        </p:nvSpPr>
        <p:spPr>
          <a:xfrm>
            <a:off x="378691" y="6548582"/>
            <a:ext cx="6316922" cy="276999"/>
          </a:xfrm>
          <a:prstGeom prst="rect">
            <a:avLst/>
          </a:prstGeom>
          <a:noFill/>
        </p:spPr>
        <p:txBody>
          <a:bodyPr wrap="none" rtlCol="0">
            <a:spAutoFit/>
          </a:bodyPr>
          <a:lstStyle/>
          <a:p>
            <a:r>
              <a:rPr lang="en-US" sz="1200" dirty="0"/>
              <a:t>Image: https://elevatedestinations.com/itineraries/morocco-ancient-landscapes-desert-cities/</a:t>
            </a:r>
          </a:p>
        </p:txBody>
      </p:sp>
    </p:spTree>
    <p:extLst>
      <p:ext uri="{BB962C8B-B14F-4D97-AF65-F5344CB8AC3E}">
        <p14:creationId xmlns:p14="http://schemas.microsoft.com/office/powerpoint/2010/main" val="2958891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82" name="Rectangle 2081">
            <a:extLst>
              <a:ext uri="{FF2B5EF4-FFF2-40B4-BE49-F238E27FC236}">
                <a16:creationId xmlns:a16="http://schemas.microsoft.com/office/drawing/2014/main" id="{3DAD064D-86F0-42ED-B520-996898579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4" name="Rectangle 2083">
            <a:extLst>
              <a:ext uri="{FF2B5EF4-FFF2-40B4-BE49-F238E27FC236}">
                <a16:creationId xmlns:a16="http://schemas.microsoft.com/office/drawing/2014/main" id="{8E96BFD4-44B0-5C43-0FE6-AE8623F97A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9"/>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6F67F5-C311-6C0E-F6E5-DF27B553395E}"/>
              </a:ext>
            </a:extLst>
          </p:cNvPr>
          <p:cNvSpPr>
            <a:spLocks noGrp="1"/>
          </p:cNvSpPr>
          <p:nvPr>
            <p:ph type="title"/>
          </p:nvPr>
        </p:nvSpPr>
        <p:spPr>
          <a:xfrm>
            <a:off x="952500" y="723901"/>
            <a:ext cx="4357316" cy="1181100"/>
          </a:xfrm>
        </p:spPr>
        <p:txBody>
          <a:bodyPr>
            <a:normAutofit/>
          </a:bodyPr>
          <a:lstStyle/>
          <a:p>
            <a:r>
              <a:rPr lang="en-US" dirty="0"/>
              <a:t>What is Groundwater?</a:t>
            </a:r>
          </a:p>
        </p:txBody>
      </p:sp>
      <p:sp>
        <p:nvSpPr>
          <p:cNvPr id="3" name="Content Placeholder 2">
            <a:extLst>
              <a:ext uri="{FF2B5EF4-FFF2-40B4-BE49-F238E27FC236}">
                <a16:creationId xmlns:a16="http://schemas.microsoft.com/office/drawing/2014/main" id="{87A7B5FC-349E-1A3B-4BB4-145118B0CB24}"/>
              </a:ext>
            </a:extLst>
          </p:cNvPr>
          <p:cNvSpPr>
            <a:spLocks noGrp="1"/>
          </p:cNvSpPr>
          <p:nvPr>
            <p:ph idx="1"/>
          </p:nvPr>
        </p:nvSpPr>
        <p:spPr>
          <a:xfrm>
            <a:off x="952500" y="2285997"/>
            <a:ext cx="4191000" cy="3890965"/>
          </a:xfrm>
        </p:spPr>
        <p:txBody>
          <a:bodyPr>
            <a:noAutofit/>
          </a:bodyPr>
          <a:lstStyle/>
          <a:p>
            <a:r>
              <a:rPr lang="en-US" sz="2400" b="1" dirty="0"/>
              <a:t>Many communities use groundwater as a drinking water supply. That means the water comes from the ground beneath your feet! </a:t>
            </a:r>
          </a:p>
          <a:p>
            <a:r>
              <a:rPr lang="en-US" sz="2400" b="1" dirty="0"/>
              <a:t>About half the people in the United States use groundwater as their primary water supply.</a:t>
            </a:r>
          </a:p>
        </p:txBody>
      </p:sp>
      <p:sp>
        <p:nvSpPr>
          <p:cNvPr id="2086" name="Rectangle 2085">
            <a:extLst>
              <a:ext uri="{FF2B5EF4-FFF2-40B4-BE49-F238E27FC236}">
                <a16:creationId xmlns:a16="http://schemas.microsoft.com/office/drawing/2014/main" id="{8425A08A-6B40-CDA2-874C-CBD30AB4CB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2521332"/>
            <a:ext cx="6110048" cy="4339757"/>
          </a:xfrm>
          <a:prstGeom prst="rect">
            <a:avLst/>
          </a:prstGeom>
          <a:gradFill>
            <a:gsLst>
              <a:gs pos="14000">
                <a:schemeClr val="accent1">
                  <a:lumMod val="60000"/>
                  <a:lumOff val="40000"/>
                  <a:alpha val="0"/>
                </a:schemeClr>
              </a:gs>
              <a:gs pos="92000">
                <a:schemeClr val="accent1">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4" name="Picture 6" descr="9,000+ Groundwater Stock Photos, Pictures &amp; Royalty-Free Images - iStock |  Groundwater well, Groundwater monitoring, Groundwater testing">
            <a:extLst>
              <a:ext uri="{FF2B5EF4-FFF2-40B4-BE49-F238E27FC236}">
                <a16:creationId xmlns:a16="http://schemas.microsoft.com/office/drawing/2014/main" id="{A6FA0359-B335-0475-EC09-0051A3533E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3" b="-3"/>
          <a:stretch/>
        </p:blipFill>
        <p:spPr bwMode="auto">
          <a:xfrm>
            <a:off x="6965341" y="1250342"/>
            <a:ext cx="4357316" cy="4357316"/>
          </a:xfrm>
          <a:custGeom>
            <a:avLst/>
            <a:gdLst/>
            <a:ahLst/>
            <a:cxnLst/>
            <a:rect l="l" t="t" r="r" b="b"/>
            <a:pathLst>
              <a:path w="4357316" h="4357316">
                <a:moveTo>
                  <a:pt x="2178658" y="0"/>
                </a:moveTo>
                <a:cubicBezTo>
                  <a:pt x="3381898" y="0"/>
                  <a:pt x="4357316" y="975418"/>
                  <a:pt x="4357316" y="2178658"/>
                </a:cubicBezTo>
                <a:cubicBezTo>
                  <a:pt x="4357316" y="3381898"/>
                  <a:pt x="3381898" y="4357316"/>
                  <a:pt x="2178658" y="4357316"/>
                </a:cubicBezTo>
                <a:cubicBezTo>
                  <a:pt x="975418" y="4357316"/>
                  <a:pt x="0" y="3381898"/>
                  <a:pt x="0" y="2178658"/>
                </a:cubicBezTo>
                <a:cubicBezTo>
                  <a:pt x="0" y="975418"/>
                  <a:pt x="975418" y="0"/>
                  <a:pt x="2178658" y="0"/>
                </a:cubicBezTo>
                <a:close/>
              </a:path>
            </a:pathLst>
          </a:cu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6303A34-EEFD-49F3-083A-98A7B774F8F2}"/>
              </a:ext>
            </a:extLst>
          </p:cNvPr>
          <p:cNvSpPr txBox="1"/>
          <p:nvPr/>
        </p:nvSpPr>
        <p:spPr>
          <a:xfrm>
            <a:off x="7507984" y="6593301"/>
            <a:ext cx="3615092" cy="261610"/>
          </a:xfrm>
          <a:prstGeom prst="rect">
            <a:avLst/>
          </a:prstGeom>
          <a:noFill/>
        </p:spPr>
        <p:txBody>
          <a:bodyPr wrap="none" rtlCol="0">
            <a:spAutoFit/>
          </a:bodyPr>
          <a:lstStyle/>
          <a:p>
            <a:r>
              <a:rPr lang="en-US" sz="1100" dirty="0"/>
              <a:t>Image: https://www.istockphoto.com/photos/groundwater</a:t>
            </a:r>
          </a:p>
        </p:txBody>
      </p:sp>
    </p:spTree>
    <p:extLst>
      <p:ext uri="{BB962C8B-B14F-4D97-AF65-F5344CB8AC3E}">
        <p14:creationId xmlns:p14="http://schemas.microsoft.com/office/powerpoint/2010/main" val="247351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5" name="Rectangle 3084">
            <a:extLst>
              <a:ext uri="{FF2B5EF4-FFF2-40B4-BE49-F238E27FC236}">
                <a16:creationId xmlns:a16="http://schemas.microsoft.com/office/drawing/2014/main" id="{3DAD064D-86F0-42ED-B520-996898579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467A54-C370-57CD-54F6-28A27152C60B}"/>
              </a:ext>
            </a:extLst>
          </p:cNvPr>
          <p:cNvSpPr>
            <a:spLocks noGrp="1"/>
          </p:cNvSpPr>
          <p:nvPr>
            <p:ph type="title"/>
          </p:nvPr>
        </p:nvSpPr>
        <p:spPr>
          <a:xfrm>
            <a:off x="952500" y="812042"/>
            <a:ext cx="4264686" cy="1092958"/>
          </a:xfrm>
        </p:spPr>
        <p:txBody>
          <a:bodyPr>
            <a:normAutofit/>
          </a:bodyPr>
          <a:lstStyle/>
          <a:p>
            <a:r>
              <a:rPr lang="en-US"/>
              <a:t>What is Groundwater?</a:t>
            </a:r>
            <a:endParaRPr lang="en-US" dirty="0"/>
          </a:p>
        </p:txBody>
      </p:sp>
      <p:sp>
        <p:nvSpPr>
          <p:cNvPr id="3087" name="Rectangle 3086">
            <a:extLst>
              <a:ext uri="{FF2B5EF4-FFF2-40B4-BE49-F238E27FC236}">
                <a16:creationId xmlns:a16="http://schemas.microsoft.com/office/drawing/2014/main" id="{17A4D85E-F98A-F670-16C3-7B2B0DA3A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17781"/>
            <a:ext cx="6096000" cy="3640219"/>
          </a:xfrm>
          <a:prstGeom prst="rect">
            <a:avLst/>
          </a:prstGeom>
          <a:gradFill>
            <a:gsLst>
              <a:gs pos="14000">
                <a:schemeClr val="accent1">
                  <a:lumMod val="60000"/>
                  <a:lumOff val="40000"/>
                  <a:alpha val="0"/>
                </a:schemeClr>
              </a:gs>
              <a:gs pos="100000">
                <a:schemeClr val="accent1">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3315A72-C489-D7BB-8772-59222DFE62D0}"/>
              </a:ext>
            </a:extLst>
          </p:cNvPr>
          <p:cNvSpPr>
            <a:spLocks noGrp="1"/>
          </p:cNvSpPr>
          <p:nvPr>
            <p:ph idx="1"/>
          </p:nvPr>
        </p:nvSpPr>
        <p:spPr>
          <a:xfrm>
            <a:off x="952499" y="1905000"/>
            <a:ext cx="4191000" cy="3890965"/>
          </a:xfrm>
        </p:spPr>
        <p:txBody>
          <a:bodyPr>
            <a:noAutofit/>
          </a:bodyPr>
          <a:lstStyle/>
          <a:p>
            <a:pPr>
              <a:lnSpc>
                <a:spcPct val="110000"/>
              </a:lnSpc>
            </a:pPr>
            <a:r>
              <a:rPr lang="en-US" sz="2000" b="1" dirty="0"/>
              <a:t>Often the water is stored in the spaces between the sand, silt, and clay underground. </a:t>
            </a:r>
          </a:p>
          <a:p>
            <a:pPr>
              <a:lnSpc>
                <a:spcPct val="110000"/>
              </a:lnSpc>
            </a:pPr>
            <a:r>
              <a:rPr lang="en-US" sz="2000" b="1" dirty="0"/>
              <a:t>When precipitation seeps into the ground, it sinks due to gravity and collects in the spaces between the sand, silt, and clay particles, and in cavities and fractures in the bedrock. </a:t>
            </a:r>
          </a:p>
          <a:p>
            <a:pPr>
              <a:lnSpc>
                <a:spcPct val="110000"/>
              </a:lnSpc>
            </a:pPr>
            <a:r>
              <a:rPr lang="en-US" sz="2000" b="1" dirty="0"/>
              <a:t>Groundwater is also flowing slowly underground where it can seep into streams, rivers, lakes, wetlands, or oceans.</a:t>
            </a:r>
          </a:p>
        </p:txBody>
      </p:sp>
      <p:pic>
        <p:nvPicPr>
          <p:cNvPr id="3080" name="Picture 8" descr="World Water Day 2022 - AquaVita">
            <a:extLst>
              <a:ext uri="{FF2B5EF4-FFF2-40B4-BE49-F238E27FC236}">
                <a16:creationId xmlns:a16="http://schemas.microsoft.com/office/drawing/2014/main" id="{70505068-9900-B267-590B-12C82E3579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871" r="5241"/>
          <a:stretch/>
        </p:blipFill>
        <p:spPr bwMode="auto">
          <a:xfrm>
            <a:off x="6096000" y="10"/>
            <a:ext cx="6095999"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08BE5D9-8FA3-77FB-BAEA-A79CCED5E440}"/>
              </a:ext>
            </a:extLst>
          </p:cNvPr>
          <p:cNvSpPr txBox="1"/>
          <p:nvPr/>
        </p:nvSpPr>
        <p:spPr>
          <a:xfrm>
            <a:off x="7440648" y="6596380"/>
            <a:ext cx="3406702" cy="261610"/>
          </a:xfrm>
          <a:prstGeom prst="rect">
            <a:avLst/>
          </a:prstGeom>
          <a:noFill/>
        </p:spPr>
        <p:txBody>
          <a:bodyPr wrap="none" rtlCol="0">
            <a:spAutoFit/>
          </a:bodyPr>
          <a:lstStyle/>
          <a:p>
            <a:r>
              <a:rPr lang="en-US" sz="1100" dirty="0"/>
              <a:t>Image: https://aquavitallc.com/world-water-day-2022/</a:t>
            </a:r>
          </a:p>
        </p:txBody>
      </p:sp>
    </p:spTree>
    <p:extLst>
      <p:ext uri="{BB962C8B-B14F-4D97-AF65-F5344CB8AC3E}">
        <p14:creationId xmlns:p14="http://schemas.microsoft.com/office/powerpoint/2010/main" val="3885239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51CBC-979A-28B7-FE09-755BBF24F451}"/>
              </a:ext>
            </a:extLst>
          </p:cNvPr>
          <p:cNvSpPr>
            <a:spLocks noGrp="1"/>
          </p:cNvSpPr>
          <p:nvPr>
            <p:ph type="title"/>
          </p:nvPr>
        </p:nvSpPr>
        <p:spPr/>
        <p:txBody>
          <a:bodyPr/>
          <a:lstStyle/>
          <a:p>
            <a:r>
              <a:rPr lang="en-US" dirty="0"/>
              <a:t>Who has been to either of these places? They exist thanks to groundwater!</a:t>
            </a:r>
          </a:p>
        </p:txBody>
      </p:sp>
      <p:pic>
        <p:nvPicPr>
          <p:cNvPr id="4098" name="Picture 2" descr="Mammoth Cave – Its Surprising Kinship with Building Lime – BioLime">
            <a:extLst>
              <a:ext uri="{FF2B5EF4-FFF2-40B4-BE49-F238E27FC236}">
                <a16:creationId xmlns:a16="http://schemas.microsoft.com/office/drawing/2014/main" id="{F2720ACA-FB81-53BA-6036-666027FEB1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554" y="2025361"/>
            <a:ext cx="5377087" cy="358749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Daily Tours - The Lost Sea">
            <a:extLst>
              <a:ext uri="{FF2B5EF4-FFF2-40B4-BE49-F238E27FC236}">
                <a16:creationId xmlns:a16="http://schemas.microsoft.com/office/drawing/2014/main" id="{BCA7FCF4-9B78-5DDA-83B3-EF633415AE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2704" y="2025362"/>
            <a:ext cx="5640709" cy="358749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1C6951E-BB42-CBEB-A315-30302878945C}"/>
              </a:ext>
            </a:extLst>
          </p:cNvPr>
          <p:cNvSpPr txBox="1"/>
          <p:nvPr/>
        </p:nvSpPr>
        <p:spPr>
          <a:xfrm>
            <a:off x="1701503" y="5033361"/>
            <a:ext cx="4072525" cy="461665"/>
          </a:xfrm>
          <a:prstGeom prst="rect">
            <a:avLst/>
          </a:prstGeom>
          <a:noFill/>
        </p:spPr>
        <p:txBody>
          <a:bodyPr wrap="none" rtlCol="0">
            <a:spAutoFit/>
          </a:bodyPr>
          <a:lstStyle/>
          <a:p>
            <a:r>
              <a:rPr lang="en-US" sz="2400" b="1" dirty="0">
                <a:solidFill>
                  <a:schemeClr val="bg1"/>
                </a:solidFill>
              </a:rPr>
              <a:t>Mammoth Cave National Park</a:t>
            </a:r>
          </a:p>
        </p:txBody>
      </p:sp>
      <p:sp>
        <p:nvSpPr>
          <p:cNvPr id="5" name="TextBox 4">
            <a:extLst>
              <a:ext uri="{FF2B5EF4-FFF2-40B4-BE49-F238E27FC236}">
                <a16:creationId xmlns:a16="http://schemas.microsoft.com/office/drawing/2014/main" id="{2C0DEAAB-E589-0D4F-CC7E-2A615542927C}"/>
              </a:ext>
            </a:extLst>
          </p:cNvPr>
          <p:cNvSpPr txBox="1"/>
          <p:nvPr/>
        </p:nvSpPr>
        <p:spPr>
          <a:xfrm>
            <a:off x="217284" y="5733214"/>
            <a:ext cx="5679358" cy="261610"/>
          </a:xfrm>
          <a:prstGeom prst="rect">
            <a:avLst/>
          </a:prstGeom>
          <a:noFill/>
        </p:spPr>
        <p:txBody>
          <a:bodyPr wrap="square" rtlCol="0">
            <a:spAutoFit/>
          </a:bodyPr>
          <a:lstStyle/>
          <a:p>
            <a:r>
              <a:rPr lang="en-US" sz="1100" dirty="0"/>
              <a:t>Image: https://biolime.com/mammoth-cave-its-surprising-kinship-with-biolime/</a:t>
            </a:r>
          </a:p>
        </p:txBody>
      </p:sp>
      <p:sp>
        <p:nvSpPr>
          <p:cNvPr id="6" name="TextBox 5">
            <a:extLst>
              <a:ext uri="{FF2B5EF4-FFF2-40B4-BE49-F238E27FC236}">
                <a16:creationId xmlns:a16="http://schemas.microsoft.com/office/drawing/2014/main" id="{B5A4DE8D-9D26-5612-B36B-1C9D9B485223}"/>
              </a:ext>
            </a:extLst>
          </p:cNvPr>
          <p:cNvSpPr txBox="1"/>
          <p:nvPr/>
        </p:nvSpPr>
        <p:spPr>
          <a:xfrm>
            <a:off x="7922814" y="5033360"/>
            <a:ext cx="2720488" cy="461665"/>
          </a:xfrm>
          <a:prstGeom prst="rect">
            <a:avLst/>
          </a:prstGeom>
          <a:noFill/>
        </p:spPr>
        <p:txBody>
          <a:bodyPr wrap="none" rtlCol="0">
            <a:spAutoFit/>
          </a:bodyPr>
          <a:lstStyle/>
          <a:p>
            <a:r>
              <a:rPr lang="en-US" sz="2400" b="1" dirty="0">
                <a:solidFill>
                  <a:schemeClr val="bg1"/>
                </a:solidFill>
              </a:rPr>
              <a:t>Lost Sea Adventure</a:t>
            </a:r>
          </a:p>
        </p:txBody>
      </p:sp>
      <p:sp>
        <p:nvSpPr>
          <p:cNvPr id="7" name="TextBox 6">
            <a:extLst>
              <a:ext uri="{FF2B5EF4-FFF2-40B4-BE49-F238E27FC236}">
                <a16:creationId xmlns:a16="http://schemas.microsoft.com/office/drawing/2014/main" id="{41D4FA8D-498A-9AB7-35CF-ED79B5723A2E}"/>
              </a:ext>
            </a:extLst>
          </p:cNvPr>
          <p:cNvSpPr txBox="1"/>
          <p:nvPr/>
        </p:nvSpPr>
        <p:spPr>
          <a:xfrm>
            <a:off x="6588955" y="5733214"/>
            <a:ext cx="2667718" cy="261610"/>
          </a:xfrm>
          <a:prstGeom prst="rect">
            <a:avLst/>
          </a:prstGeom>
          <a:noFill/>
        </p:spPr>
        <p:txBody>
          <a:bodyPr wrap="none" rtlCol="0">
            <a:spAutoFit/>
          </a:bodyPr>
          <a:lstStyle/>
          <a:p>
            <a:r>
              <a:rPr lang="en-US" sz="1100" dirty="0"/>
              <a:t>Image: https://thelostsea.com/daily-tours/</a:t>
            </a:r>
          </a:p>
        </p:txBody>
      </p:sp>
    </p:spTree>
    <p:extLst>
      <p:ext uri="{BB962C8B-B14F-4D97-AF65-F5344CB8AC3E}">
        <p14:creationId xmlns:p14="http://schemas.microsoft.com/office/powerpoint/2010/main" val="1901292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F6ABB-06E0-6C2A-E5A6-7531F24A8D83}"/>
              </a:ext>
            </a:extLst>
          </p:cNvPr>
          <p:cNvSpPr>
            <a:spLocks noGrp="1"/>
          </p:cNvSpPr>
          <p:nvPr>
            <p:ph type="title"/>
          </p:nvPr>
        </p:nvSpPr>
        <p:spPr>
          <a:xfrm>
            <a:off x="952500" y="757238"/>
            <a:ext cx="5505450" cy="1147762"/>
          </a:xfrm>
        </p:spPr>
        <p:txBody>
          <a:bodyPr/>
          <a:lstStyle/>
          <a:p>
            <a:r>
              <a:rPr lang="en-US" dirty="0"/>
              <a:t>How does water get underground?</a:t>
            </a:r>
          </a:p>
        </p:txBody>
      </p:sp>
      <p:sp>
        <p:nvSpPr>
          <p:cNvPr id="3" name="Content Placeholder 2">
            <a:extLst>
              <a:ext uri="{FF2B5EF4-FFF2-40B4-BE49-F238E27FC236}">
                <a16:creationId xmlns:a16="http://schemas.microsoft.com/office/drawing/2014/main" id="{80AE43BD-E891-4892-3D10-5B853CF49AB2}"/>
              </a:ext>
            </a:extLst>
          </p:cNvPr>
          <p:cNvSpPr>
            <a:spLocks noGrp="1"/>
          </p:cNvSpPr>
          <p:nvPr>
            <p:ph idx="1"/>
          </p:nvPr>
        </p:nvSpPr>
        <p:spPr>
          <a:xfrm>
            <a:off x="952500" y="2285997"/>
            <a:ext cx="5402118" cy="3890965"/>
          </a:xfrm>
        </p:spPr>
        <p:txBody>
          <a:bodyPr>
            <a:normAutofit/>
          </a:bodyPr>
          <a:lstStyle/>
          <a:p>
            <a:r>
              <a:rPr lang="en-US" sz="2000" b="1" dirty="0"/>
              <a:t>There are a few conditions that are needed for groundwater to form:</a:t>
            </a:r>
            <a:br>
              <a:rPr lang="en-US" sz="2000" b="1" dirty="0"/>
            </a:br>
            <a:r>
              <a:rPr lang="en-US" sz="2000" b="1" dirty="0"/>
              <a:t>1 – Porosity: amount of space available to hold water</a:t>
            </a:r>
            <a:br>
              <a:rPr lang="en-US" sz="2000" b="1" dirty="0"/>
            </a:br>
            <a:r>
              <a:rPr lang="en-US" sz="2000" b="1" dirty="0"/>
              <a:t>2 – Permeability: ability of a material to let water pass through</a:t>
            </a:r>
          </a:p>
          <a:p>
            <a:r>
              <a:rPr lang="en-US" sz="2000" b="1" dirty="0"/>
              <a:t>If the soil has large, interconnected pre space, fractures, and/or rock cavities, it creates a perfect spot for water to live underground!</a:t>
            </a:r>
          </a:p>
        </p:txBody>
      </p:sp>
      <p:pic>
        <p:nvPicPr>
          <p:cNvPr id="5122" name="Picture 2" descr="How to describe the porosity and permeability of clay - Quora">
            <a:extLst>
              <a:ext uri="{FF2B5EF4-FFF2-40B4-BE49-F238E27FC236}">
                <a16:creationId xmlns:a16="http://schemas.microsoft.com/office/drawing/2014/main" id="{51B1ACE4-909C-AD44-83F7-E37F719B50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5988" y="1282602"/>
            <a:ext cx="5734050" cy="40481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6642AF2-9A60-94F2-7080-BBD46A9BAE53}"/>
              </a:ext>
            </a:extLst>
          </p:cNvPr>
          <p:cNvSpPr txBox="1"/>
          <p:nvPr/>
        </p:nvSpPr>
        <p:spPr>
          <a:xfrm>
            <a:off x="6265822" y="5313788"/>
            <a:ext cx="5658921" cy="261610"/>
          </a:xfrm>
          <a:prstGeom prst="rect">
            <a:avLst/>
          </a:prstGeom>
          <a:noFill/>
        </p:spPr>
        <p:txBody>
          <a:bodyPr wrap="none" rtlCol="0">
            <a:spAutoFit/>
          </a:bodyPr>
          <a:lstStyle/>
          <a:p>
            <a:r>
              <a:rPr lang="en-US" sz="1100" dirty="0"/>
              <a:t>Image: https://www.quora.com/How-do-you-describe-the-porosity-and-permeability-of-clay </a:t>
            </a:r>
          </a:p>
        </p:txBody>
      </p:sp>
      <p:sp>
        <p:nvSpPr>
          <p:cNvPr id="6" name="Oval 5">
            <a:extLst>
              <a:ext uri="{FF2B5EF4-FFF2-40B4-BE49-F238E27FC236}">
                <a16:creationId xmlns:a16="http://schemas.microsoft.com/office/drawing/2014/main" id="{95CFFDC7-5ED2-BE37-6CD4-9EF62660EB91}"/>
              </a:ext>
            </a:extLst>
          </p:cNvPr>
          <p:cNvSpPr/>
          <p:nvPr/>
        </p:nvSpPr>
        <p:spPr>
          <a:xfrm>
            <a:off x="9792831" y="1332155"/>
            <a:ext cx="2399169" cy="3736962"/>
          </a:xfrm>
          <a:prstGeom prst="ellipse">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w="57150">
                <a:solidFill>
                  <a:schemeClr val="tx1"/>
                </a:solidFill>
              </a:ln>
            </a:endParaRPr>
          </a:p>
        </p:txBody>
      </p:sp>
    </p:spTree>
    <p:extLst>
      <p:ext uri="{BB962C8B-B14F-4D97-AF65-F5344CB8AC3E}">
        <p14:creationId xmlns:p14="http://schemas.microsoft.com/office/powerpoint/2010/main" val="2529977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5" name="Rectangle 6154">
            <a:extLst>
              <a:ext uri="{FF2B5EF4-FFF2-40B4-BE49-F238E27FC236}">
                <a16:creationId xmlns:a16="http://schemas.microsoft.com/office/drawing/2014/main" id="{D70BC64E-B094-49DE-BD9C-DB662FCF59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FCF53B-3030-94E9-3A39-1AD679E923FE}"/>
              </a:ext>
            </a:extLst>
          </p:cNvPr>
          <p:cNvSpPr>
            <a:spLocks noGrp="1"/>
          </p:cNvSpPr>
          <p:nvPr>
            <p:ph type="title"/>
          </p:nvPr>
        </p:nvSpPr>
        <p:spPr>
          <a:xfrm>
            <a:off x="952500" y="723900"/>
            <a:ext cx="4417522" cy="1181100"/>
          </a:xfrm>
        </p:spPr>
        <p:txBody>
          <a:bodyPr>
            <a:normAutofit/>
          </a:bodyPr>
          <a:lstStyle/>
          <a:p>
            <a:r>
              <a:rPr lang="en-US"/>
              <a:t>How do we get the water out?</a:t>
            </a:r>
            <a:endParaRPr lang="en-US" dirty="0"/>
          </a:p>
        </p:txBody>
      </p:sp>
      <p:sp>
        <p:nvSpPr>
          <p:cNvPr id="6156" name="Rectangle 6155">
            <a:extLst>
              <a:ext uri="{FF2B5EF4-FFF2-40B4-BE49-F238E27FC236}">
                <a16:creationId xmlns:a16="http://schemas.microsoft.com/office/drawing/2014/main" id="{A718E0F5-1EF3-64D6-0802-B7983AC6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37234"/>
            <a:ext cx="12192000" cy="3120318"/>
          </a:xfrm>
          <a:prstGeom prst="rect">
            <a:avLst/>
          </a:prstGeom>
          <a:gradFill>
            <a:gsLst>
              <a:gs pos="14000">
                <a:schemeClr val="accent1">
                  <a:lumMod val="60000"/>
                  <a:lumOff val="40000"/>
                  <a:alpha val="0"/>
                </a:schemeClr>
              </a:gs>
              <a:gs pos="100000">
                <a:schemeClr val="accent1">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2EF8DD7-B0E7-B094-86C0-B2A7E1B4E3DC}"/>
              </a:ext>
            </a:extLst>
          </p:cNvPr>
          <p:cNvSpPr>
            <a:spLocks noGrp="1"/>
          </p:cNvSpPr>
          <p:nvPr>
            <p:ph idx="1"/>
          </p:nvPr>
        </p:nvSpPr>
        <p:spPr>
          <a:xfrm>
            <a:off x="610754" y="1951935"/>
            <a:ext cx="4911950" cy="4711955"/>
          </a:xfrm>
        </p:spPr>
        <p:txBody>
          <a:bodyPr>
            <a:normAutofit/>
          </a:bodyPr>
          <a:lstStyle/>
          <a:p>
            <a:r>
              <a:rPr lang="en-US" sz="2800" b="1" dirty="0"/>
              <a:t>Sometimes groundwater flows naturally to the surface through a well</a:t>
            </a:r>
          </a:p>
          <a:p>
            <a:r>
              <a:rPr lang="en-US" sz="2800" b="1" dirty="0"/>
              <a:t>Most of the time, the water needs to be pumped out.</a:t>
            </a:r>
          </a:p>
        </p:txBody>
      </p:sp>
      <p:pic>
        <p:nvPicPr>
          <p:cNvPr id="6146" name="Picture 2" descr="As global groundwater disappears, rice, wheat and other international crops  may start to vanish | PBS News">
            <a:extLst>
              <a:ext uri="{FF2B5EF4-FFF2-40B4-BE49-F238E27FC236}">
                <a16:creationId xmlns:a16="http://schemas.microsoft.com/office/drawing/2014/main" id="{C0432336-50D5-66A3-B748-710A8725370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980775" y="1511698"/>
            <a:ext cx="5702014" cy="383460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1FFF6B5-C9E0-6B64-1350-DB3D7F307320}"/>
              </a:ext>
            </a:extLst>
          </p:cNvPr>
          <p:cNvSpPr txBox="1"/>
          <p:nvPr/>
        </p:nvSpPr>
        <p:spPr>
          <a:xfrm>
            <a:off x="4557551" y="5348227"/>
            <a:ext cx="7766870" cy="261610"/>
          </a:xfrm>
          <a:prstGeom prst="rect">
            <a:avLst/>
          </a:prstGeom>
          <a:noFill/>
        </p:spPr>
        <p:txBody>
          <a:bodyPr wrap="none" rtlCol="0">
            <a:spAutoFit/>
          </a:bodyPr>
          <a:lstStyle/>
          <a:p>
            <a:r>
              <a:rPr lang="en-US" sz="1100" dirty="0"/>
              <a:t>Image: https://www.pbs.org/newshour/science/global-groundwater-disappears-rice-wheat-international-crops-may-start-vanish</a:t>
            </a:r>
          </a:p>
        </p:txBody>
      </p:sp>
    </p:spTree>
    <p:extLst>
      <p:ext uri="{BB962C8B-B14F-4D97-AF65-F5344CB8AC3E}">
        <p14:creationId xmlns:p14="http://schemas.microsoft.com/office/powerpoint/2010/main" val="3841006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31DB6-90C9-BECA-B2D9-400D67EF1FAD}"/>
              </a:ext>
            </a:extLst>
          </p:cNvPr>
          <p:cNvSpPr>
            <a:spLocks noGrp="1"/>
          </p:cNvSpPr>
          <p:nvPr>
            <p:ph type="title"/>
          </p:nvPr>
        </p:nvSpPr>
        <p:spPr/>
        <p:txBody>
          <a:bodyPr/>
          <a:lstStyle/>
          <a:p>
            <a:r>
              <a:rPr lang="en-US" dirty="0"/>
              <a:t>Let’s Build our Model!</a:t>
            </a:r>
          </a:p>
        </p:txBody>
      </p:sp>
      <p:sp>
        <p:nvSpPr>
          <p:cNvPr id="3" name="Content Placeholder 2">
            <a:extLst>
              <a:ext uri="{FF2B5EF4-FFF2-40B4-BE49-F238E27FC236}">
                <a16:creationId xmlns:a16="http://schemas.microsoft.com/office/drawing/2014/main" id="{AA3BF271-D02F-08EE-35A2-D54CA6025361}"/>
              </a:ext>
            </a:extLst>
          </p:cNvPr>
          <p:cNvSpPr>
            <a:spLocks noGrp="1"/>
          </p:cNvSpPr>
          <p:nvPr>
            <p:ph idx="1"/>
          </p:nvPr>
        </p:nvSpPr>
        <p:spPr/>
        <p:txBody>
          <a:bodyPr>
            <a:normAutofit/>
          </a:bodyPr>
          <a:lstStyle/>
          <a:p>
            <a:r>
              <a:rPr lang="en-US" sz="2800" b="1" dirty="0"/>
              <a:t>First, let’s take a look at the 4 materials you’ll be using.</a:t>
            </a:r>
          </a:p>
          <a:p>
            <a:r>
              <a:rPr lang="en-US" sz="2800" b="1" dirty="0"/>
              <a:t>Look at each of the materials and write your observations down on your worksheet, such as what it looks like, feels like, etc. (#1)</a:t>
            </a:r>
          </a:p>
        </p:txBody>
      </p:sp>
    </p:spTree>
    <p:extLst>
      <p:ext uri="{BB962C8B-B14F-4D97-AF65-F5344CB8AC3E}">
        <p14:creationId xmlns:p14="http://schemas.microsoft.com/office/powerpoint/2010/main" val="3794793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34058-B817-11B9-2F85-260B9C71D432}"/>
              </a:ext>
            </a:extLst>
          </p:cNvPr>
          <p:cNvSpPr>
            <a:spLocks noGrp="1"/>
          </p:cNvSpPr>
          <p:nvPr>
            <p:ph type="title"/>
          </p:nvPr>
        </p:nvSpPr>
        <p:spPr/>
        <p:txBody>
          <a:bodyPr/>
          <a:lstStyle/>
          <a:p>
            <a:r>
              <a:rPr lang="en-US" dirty="0"/>
              <a:t>Let’s Build our Model!</a:t>
            </a:r>
          </a:p>
        </p:txBody>
      </p:sp>
      <p:sp>
        <p:nvSpPr>
          <p:cNvPr id="3" name="Content Placeholder 2">
            <a:extLst>
              <a:ext uri="{FF2B5EF4-FFF2-40B4-BE49-F238E27FC236}">
                <a16:creationId xmlns:a16="http://schemas.microsoft.com/office/drawing/2014/main" id="{767F471F-6A69-DBFA-94D3-78E24277F485}"/>
              </a:ext>
            </a:extLst>
          </p:cNvPr>
          <p:cNvSpPr>
            <a:spLocks noGrp="1"/>
          </p:cNvSpPr>
          <p:nvPr>
            <p:ph idx="1"/>
          </p:nvPr>
        </p:nvSpPr>
        <p:spPr/>
        <p:txBody>
          <a:bodyPr>
            <a:normAutofit lnSpcReduction="10000"/>
          </a:bodyPr>
          <a:lstStyle/>
          <a:p>
            <a:r>
              <a:rPr lang="en-US" sz="2800" b="1" dirty="0"/>
              <a:t>With your group, decide on the order you’d like to put the materials in. You can choose any order you’d like! Write down the order of layers on your worksheet (#2). </a:t>
            </a:r>
          </a:p>
          <a:p>
            <a:r>
              <a:rPr lang="en-US" sz="2800" b="1" dirty="0"/>
              <a:t>Once you’ve decided, create your model using the following guidelines:</a:t>
            </a:r>
            <a:br>
              <a:rPr lang="en-US" sz="2800" b="1" dirty="0"/>
            </a:br>
            <a:r>
              <a:rPr lang="en-US" sz="2800" b="1" u="sng" dirty="0"/>
              <a:t>The sand and gravel layers should be 40-60 mL thick</a:t>
            </a:r>
            <a:br>
              <a:rPr lang="en-US" sz="2800" b="1" u="sng" dirty="0"/>
            </a:br>
            <a:r>
              <a:rPr lang="en-US" sz="2800" b="1" u="sng" dirty="0"/>
              <a:t>The silt and clay layers should be 20-40 mL thick</a:t>
            </a:r>
            <a:br>
              <a:rPr lang="en-US" dirty="0"/>
            </a:br>
            <a:endParaRPr lang="en-US" dirty="0"/>
          </a:p>
        </p:txBody>
      </p:sp>
    </p:spTree>
    <p:extLst>
      <p:ext uri="{BB962C8B-B14F-4D97-AF65-F5344CB8AC3E}">
        <p14:creationId xmlns:p14="http://schemas.microsoft.com/office/powerpoint/2010/main" val="1248550692"/>
      </p:ext>
    </p:extLst>
  </p:cSld>
  <p:clrMapOvr>
    <a:masterClrMapping/>
  </p:clrMapOvr>
</p:sld>
</file>

<file path=ppt/theme/theme1.xml><?xml version="1.0" encoding="utf-8"?>
<a:theme xmlns:a="http://schemas.openxmlformats.org/drawingml/2006/main" name="AfterglowVTI">
  <a:themeElements>
    <a:clrScheme name="Custom 7">
      <a:dk1>
        <a:sysClr val="windowText" lastClr="000000"/>
      </a:dk1>
      <a:lt1>
        <a:sysClr val="window" lastClr="FFFFFF"/>
      </a:lt1>
      <a:dk2>
        <a:srgbClr val="0A2E36"/>
      </a:dk2>
      <a:lt2>
        <a:srgbClr val="E7E6E6"/>
      </a:lt2>
      <a:accent1>
        <a:srgbClr val="188659"/>
      </a:accent1>
      <a:accent2>
        <a:srgbClr val="A3A300"/>
      </a:accent2>
      <a:accent3>
        <a:srgbClr val="00ADA8"/>
      </a:accent3>
      <a:accent4>
        <a:srgbClr val="EA0440"/>
      </a:accent4>
      <a:accent5>
        <a:srgbClr val="92278F"/>
      </a:accent5>
      <a:accent6>
        <a:srgbClr val="E15BC1"/>
      </a:accent6>
      <a:hlink>
        <a:srgbClr val="188659"/>
      </a:hlink>
      <a:folHlink>
        <a:srgbClr val="EA0440"/>
      </a:folHlink>
    </a:clrScheme>
    <a:fontScheme name="Trade Gothic">
      <a:majorFont>
        <a:latin typeface="Trade Gothic Next Cond"/>
        <a:ea typeface=""/>
        <a:cs typeface=""/>
      </a:majorFont>
      <a:minorFont>
        <a:latin typeface="Trade Gothic Nex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fterglowVTI" id="{804DBEB7-1920-4C72-A0CB-091339F1875F}" vid="{D4C59F5A-9ECA-4C96-BDFD-0606A75324E3}"/>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1BC6B85BF7BDF43934C61E3DF9FD577" ma:contentTypeVersion="6" ma:contentTypeDescription="Create a new document." ma:contentTypeScope="" ma:versionID="3e3218a4372cfbf72ff49d227baf0067">
  <xsd:schema xmlns:xsd="http://www.w3.org/2001/XMLSchema" xmlns:xs="http://www.w3.org/2001/XMLSchema" xmlns:p="http://schemas.microsoft.com/office/2006/metadata/properties" xmlns:ns3="fb139083-fefa-45ac-b732-0686f19a256f" targetNamespace="http://schemas.microsoft.com/office/2006/metadata/properties" ma:root="true" ma:fieldsID="b449c38c58680cc32cbd9da836a56216" ns3:_="">
    <xsd:import namespace="fb139083-fefa-45ac-b732-0686f19a256f"/>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ObjectDetectorVersion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139083-fefa-45ac-b732-0686f19a256f"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_activity" ma:index="13"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fb139083-fefa-45ac-b732-0686f19a256f" xsi:nil="true"/>
  </documentManagement>
</p:properties>
</file>

<file path=customXml/itemProps1.xml><?xml version="1.0" encoding="utf-8"?>
<ds:datastoreItem xmlns:ds="http://schemas.openxmlformats.org/officeDocument/2006/customXml" ds:itemID="{4486173C-EC24-4E9D-966B-1942DA4F77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139083-fefa-45ac-b732-0686f19a256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4676513-4079-4946-AC91-9497C948FD12}">
  <ds:schemaRefs>
    <ds:schemaRef ds:uri="http://schemas.microsoft.com/sharepoint/v3/contenttype/forms"/>
  </ds:schemaRefs>
</ds:datastoreItem>
</file>

<file path=customXml/itemProps3.xml><?xml version="1.0" encoding="utf-8"?>
<ds:datastoreItem xmlns:ds="http://schemas.openxmlformats.org/officeDocument/2006/customXml" ds:itemID="{80ADC8BC-5234-452A-BF52-2AD22817BEDB}">
  <ds:schemaRefs>
    <ds:schemaRef ds:uri="http://schemas.microsoft.com/office/infopath/2007/PartnerControls"/>
    <ds:schemaRef ds:uri="http://www.w3.org/XML/1998/namespace"/>
    <ds:schemaRef ds:uri="http://purl.org/dc/terms/"/>
    <ds:schemaRef ds:uri="http://schemas.microsoft.com/office/2006/documentManagement/types"/>
    <ds:schemaRef ds:uri="http://purl.org/dc/elements/1.1/"/>
    <ds:schemaRef ds:uri="http://schemas.openxmlformats.org/package/2006/metadata/core-properties"/>
    <ds:schemaRef ds:uri="fb139083-fefa-45ac-b732-0686f19a256f"/>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1642</TotalTime>
  <Words>783</Words>
  <Application>Microsoft Office PowerPoint</Application>
  <PresentationFormat>Widescreen</PresentationFormat>
  <Paragraphs>55</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AfterglowVTI</vt:lpstr>
      <vt:lpstr>Create a Groundwater Model</vt:lpstr>
      <vt:lpstr>Think About it</vt:lpstr>
      <vt:lpstr>What is Groundwater?</vt:lpstr>
      <vt:lpstr>What is Groundwater?</vt:lpstr>
      <vt:lpstr>Who has been to either of these places? They exist thanks to groundwater!</vt:lpstr>
      <vt:lpstr>How does water get underground?</vt:lpstr>
      <vt:lpstr>How do we get the water out?</vt:lpstr>
      <vt:lpstr>Let’s Build our Model!</vt:lpstr>
      <vt:lpstr>Let’s Build our Model!</vt:lpstr>
      <vt:lpstr>What Happens with A Light Rain?</vt:lpstr>
      <vt:lpstr>How about a heavy Rain?</vt:lpstr>
      <vt:lpstr>How do we get the water out of the ground?</vt:lpstr>
      <vt:lpstr>The Important Work of Hallsdale-Powell Utility District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Lindsey Montierth</dc:creator>
  <cp:lastModifiedBy>Lindsey Montierth</cp:lastModifiedBy>
  <cp:revision>2</cp:revision>
  <dcterms:created xsi:type="dcterms:W3CDTF">2024-08-07T18:10:50Z</dcterms:created>
  <dcterms:modified xsi:type="dcterms:W3CDTF">2025-07-22T18:03:47Z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0x01010011BC6B85BF7BDF43934C61E3DF9FD577</vt:lpwstr>
  </property>
</Properties>
</file>