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E1179-1C3A-4602-A646-FF5F3752D1BB}" v="8" dt="2025-07-16T17:52:50.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572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13534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1374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5933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7/22/2025</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00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78507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10402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04691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0984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72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7/22/2025</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43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7/22/2025</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910340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Iak3Wvh9c?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A27539-4286-4FA8-9DA6-7CF23744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A6860-8AB5-3AB6-10C1-84E3DC3F24D1}"/>
              </a:ext>
            </a:extLst>
          </p:cNvPr>
          <p:cNvSpPr>
            <a:spLocks noGrp="1"/>
          </p:cNvSpPr>
          <p:nvPr>
            <p:ph type="ctrTitle"/>
          </p:nvPr>
        </p:nvSpPr>
        <p:spPr>
          <a:xfrm>
            <a:off x="7112369" y="1079500"/>
            <a:ext cx="4078800" cy="2138400"/>
          </a:xfrm>
        </p:spPr>
        <p:txBody>
          <a:bodyPr>
            <a:normAutofit/>
          </a:bodyPr>
          <a:lstStyle/>
          <a:p>
            <a:r>
              <a:rPr lang="en-US"/>
              <a:t>Erosion in a Tub</a:t>
            </a:r>
            <a:endParaRPr lang="en-US" dirty="0"/>
          </a:p>
        </p:txBody>
      </p:sp>
      <p:sp>
        <p:nvSpPr>
          <p:cNvPr id="3" name="Subtitle 2">
            <a:extLst>
              <a:ext uri="{FF2B5EF4-FFF2-40B4-BE49-F238E27FC236}">
                <a16:creationId xmlns:a16="http://schemas.microsoft.com/office/drawing/2014/main" id="{599C24C0-FFB6-14A9-5E06-8B868F2B4D6D}"/>
              </a:ext>
            </a:extLst>
          </p:cNvPr>
          <p:cNvSpPr>
            <a:spLocks noGrp="1"/>
          </p:cNvSpPr>
          <p:nvPr>
            <p:ph type="subTitle" idx="1"/>
          </p:nvPr>
        </p:nvSpPr>
        <p:spPr>
          <a:xfrm>
            <a:off x="7112369" y="4113213"/>
            <a:ext cx="4078800" cy="1655762"/>
          </a:xfrm>
        </p:spPr>
        <p:txBody>
          <a:bodyPr>
            <a:normAutofit/>
          </a:bodyPr>
          <a:lstStyle/>
          <a:p>
            <a:r>
              <a:rPr lang="en-US"/>
              <a:t>Hallsdale-Powell Utility District</a:t>
            </a:r>
            <a:endParaRPr lang="en-US" dirty="0"/>
          </a:p>
        </p:txBody>
      </p:sp>
      <p:pic>
        <p:nvPicPr>
          <p:cNvPr id="4" name="Picture 3" descr="Wavy dunes">
            <a:extLst>
              <a:ext uri="{FF2B5EF4-FFF2-40B4-BE49-F238E27FC236}">
                <a16:creationId xmlns:a16="http://schemas.microsoft.com/office/drawing/2014/main" id="{0686A9D3-066A-9C9A-6370-F9267D22E162}"/>
              </a:ext>
            </a:extLst>
          </p:cNvPr>
          <p:cNvPicPr>
            <a:picLocks noChangeAspect="1"/>
          </p:cNvPicPr>
          <p:nvPr/>
        </p:nvPicPr>
        <p:blipFill>
          <a:blip r:embed="rId2"/>
          <a:srcRect l="25751" r="14763" b="-1"/>
          <a:stretch/>
        </p:blipFill>
        <p:spPr>
          <a:xfrm>
            <a:off x="20" y="10"/>
            <a:ext cx="6111518" cy="6857990"/>
          </a:xfrm>
          <a:prstGeom prst="rect">
            <a:avLst/>
          </a:prstGeom>
        </p:spPr>
      </p:pic>
      <p:cxnSp>
        <p:nvCxnSpPr>
          <p:cNvPr id="11" name="Straight Connector 10">
            <a:extLst>
              <a:ext uri="{FF2B5EF4-FFF2-40B4-BE49-F238E27FC236}">
                <a16:creationId xmlns:a16="http://schemas.microsoft.com/office/drawing/2014/main" id="{C5E74535-9C0E-4211-B088-610AD56262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AB74-826E-4530-A74B-A20489624515}"/>
              </a:ext>
            </a:extLst>
          </p:cNvPr>
          <p:cNvSpPr>
            <a:spLocks noGrp="1"/>
          </p:cNvSpPr>
          <p:nvPr>
            <p:ph type="title"/>
          </p:nvPr>
        </p:nvSpPr>
        <p:spPr/>
        <p:txBody>
          <a:bodyPr/>
          <a:lstStyle/>
          <a:p>
            <a:r>
              <a:rPr lang="en-US" dirty="0"/>
              <a:t>Let’s see erosion in action!</a:t>
            </a:r>
          </a:p>
        </p:txBody>
      </p:sp>
      <p:sp>
        <p:nvSpPr>
          <p:cNvPr id="3" name="Content Placeholder 2">
            <a:extLst>
              <a:ext uri="{FF2B5EF4-FFF2-40B4-BE49-F238E27FC236}">
                <a16:creationId xmlns:a16="http://schemas.microsoft.com/office/drawing/2014/main" id="{52447B17-F117-D25C-97D1-C99B68E2DD18}"/>
              </a:ext>
            </a:extLst>
          </p:cNvPr>
          <p:cNvSpPr>
            <a:spLocks noGrp="1"/>
          </p:cNvSpPr>
          <p:nvPr>
            <p:ph idx="1"/>
          </p:nvPr>
        </p:nvSpPr>
        <p:spPr/>
        <p:txBody>
          <a:bodyPr>
            <a:normAutofit/>
          </a:bodyPr>
          <a:lstStyle/>
          <a:p>
            <a:r>
              <a:rPr lang="en-US" sz="2600" b="1" dirty="0"/>
              <a:t>Let’s see ice (glacier) erosion!</a:t>
            </a:r>
          </a:p>
          <a:p>
            <a:r>
              <a:rPr lang="en-US" sz="2600" b="1" dirty="0"/>
              <a:t>Place the ice cube on your landform. Record your observations on your worksheet. </a:t>
            </a:r>
          </a:p>
        </p:txBody>
      </p:sp>
    </p:spTree>
    <p:extLst>
      <p:ext uri="{BB962C8B-B14F-4D97-AF65-F5344CB8AC3E}">
        <p14:creationId xmlns:p14="http://schemas.microsoft.com/office/powerpoint/2010/main" val="237329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AB74-826E-4530-A74B-A20489624515}"/>
              </a:ext>
            </a:extLst>
          </p:cNvPr>
          <p:cNvSpPr>
            <a:spLocks noGrp="1"/>
          </p:cNvSpPr>
          <p:nvPr>
            <p:ph type="title"/>
          </p:nvPr>
        </p:nvSpPr>
        <p:spPr/>
        <p:txBody>
          <a:bodyPr/>
          <a:lstStyle/>
          <a:p>
            <a:r>
              <a:rPr lang="en-US" dirty="0"/>
              <a:t>Let’s see erosion in action!</a:t>
            </a:r>
          </a:p>
        </p:txBody>
      </p:sp>
      <p:sp>
        <p:nvSpPr>
          <p:cNvPr id="3" name="Content Placeholder 2">
            <a:extLst>
              <a:ext uri="{FF2B5EF4-FFF2-40B4-BE49-F238E27FC236}">
                <a16:creationId xmlns:a16="http://schemas.microsoft.com/office/drawing/2014/main" id="{52447B17-F117-D25C-97D1-C99B68E2DD18}"/>
              </a:ext>
            </a:extLst>
          </p:cNvPr>
          <p:cNvSpPr>
            <a:spLocks noGrp="1"/>
          </p:cNvSpPr>
          <p:nvPr>
            <p:ph idx="1"/>
          </p:nvPr>
        </p:nvSpPr>
        <p:spPr/>
        <p:txBody>
          <a:bodyPr>
            <a:normAutofit/>
          </a:bodyPr>
          <a:lstStyle/>
          <a:p>
            <a:r>
              <a:rPr lang="en-US" sz="2600" b="1" dirty="0"/>
              <a:t>Let’s see water erosion!</a:t>
            </a:r>
          </a:p>
          <a:p>
            <a:r>
              <a:rPr lang="en-US" sz="2600" b="1" dirty="0"/>
              <a:t>Start your timer and carefully pour water over your landform. </a:t>
            </a:r>
          </a:p>
          <a:p>
            <a:r>
              <a:rPr lang="en-US" sz="2600" b="1" dirty="0"/>
              <a:t>Answer the questions on your worksheet. </a:t>
            </a:r>
          </a:p>
          <a:p>
            <a:endParaRPr lang="en-US" sz="2200" dirty="0"/>
          </a:p>
          <a:p>
            <a:endParaRPr lang="en-US" sz="2200" dirty="0"/>
          </a:p>
        </p:txBody>
      </p:sp>
    </p:spTree>
    <p:extLst>
      <p:ext uri="{BB962C8B-B14F-4D97-AF65-F5344CB8AC3E}">
        <p14:creationId xmlns:p14="http://schemas.microsoft.com/office/powerpoint/2010/main" val="270621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73AB-7192-EDD8-F8A7-0D579861F710}"/>
              </a:ext>
            </a:extLst>
          </p:cNvPr>
          <p:cNvSpPr>
            <a:spLocks noGrp="1"/>
          </p:cNvSpPr>
          <p:nvPr>
            <p:ph type="title"/>
          </p:nvPr>
        </p:nvSpPr>
        <p:spPr/>
        <p:txBody>
          <a:bodyPr/>
          <a:lstStyle/>
          <a:p>
            <a:r>
              <a:rPr lang="en-US" dirty="0"/>
              <a:t>What happened to your landform?</a:t>
            </a:r>
          </a:p>
        </p:txBody>
      </p:sp>
      <p:sp>
        <p:nvSpPr>
          <p:cNvPr id="3" name="Content Placeholder 2">
            <a:extLst>
              <a:ext uri="{FF2B5EF4-FFF2-40B4-BE49-F238E27FC236}">
                <a16:creationId xmlns:a16="http://schemas.microsoft.com/office/drawing/2014/main" id="{0B68352F-953F-15F2-10A7-B20FE887CD7A}"/>
              </a:ext>
            </a:extLst>
          </p:cNvPr>
          <p:cNvSpPr>
            <a:spLocks noGrp="1"/>
          </p:cNvSpPr>
          <p:nvPr>
            <p:ph idx="1"/>
          </p:nvPr>
        </p:nvSpPr>
        <p:spPr/>
        <p:txBody>
          <a:bodyPr>
            <a:normAutofit/>
          </a:bodyPr>
          <a:lstStyle/>
          <a:p>
            <a:r>
              <a:rPr lang="en-US" sz="2200" b="1" dirty="0"/>
              <a:t>Sketch your landform on your worksheet after weathering and erosion have impacted it. </a:t>
            </a:r>
          </a:p>
          <a:p>
            <a:r>
              <a:rPr lang="en-US" sz="2200" b="1" dirty="0"/>
              <a:t>Now measure the height and width of your landform. How has it changed?</a:t>
            </a:r>
          </a:p>
        </p:txBody>
      </p:sp>
    </p:spTree>
    <p:extLst>
      <p:ext uri="{BB962C8B-B14F-4D97-AF65-F5344CB8AC3E}">
        <p14:creationId xmlns:p14="http://schemas.microsoft.com/office/powerpoint/2010/main" val="220636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7C255-A71C-67CF-25D4-18DA26EB1A56}"/>
              </a:ext>
            </a:extLst>
          </p:cNvPr>
          <p:cNvSpPr>
            <a:spLocks noGrp="1"/>
          </p:cNvSpPr>
          <p:nvPr>
            <p:ph type="title"/>
          </p:nvPr>
        </p:nvSpPr>
        <p:spPr>
          <a:xfrm>
            <a:off x="6454503" y="369830"/>
            <a:ext cx="4078800" cy="1594282"/>
          </a:xfrm>
        </p:spPr>
        <p:txBody>
          <a:bodyPr wrap="square" anchor="b">
            <a:normAutofit/>
          </a:bodyPr>
          <a:lstStyle/>
          <a:p>
            <a:pPr algn="ctr"/>
            <a:r>
              <a:rPr lang="en-US" dirty="0"/>
              <a:t>The Important Work of Hallsdale-Powell Utility District</a:t>
            </a:r>
          </a:p>
        </p:txBody>
      </p:sp>
      <p:pic>
        <p:nvPicPr>
          <p:cNvPr id="1028" name="Picture 4" descr="PVC Makes Great Strides in Water Infrastructure - Vinyl">
            <a:extLst>
              <a:ext uri="{FF2B5EF4-FFF2-40B4-BE49-F238E27FC236}">
                <a16:creationId xmlns:a16="http://schemas.microsoft.com/office/drawing/2014/main" id="{357DE166-7F0C-5A09-F075-30D0321DD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7" r="21584" b="1"/>
          <a:stretch>
            <a:fillRect/>
          </a:stretch>
        </p:blipFill>
        <p:spPr bwMode="auto">
          <a:xfrm>
            <a:off x="607437" y="1149600"/>
            <a:ext cx="4188369" cy="4188369"/>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a:noFill/>
          <a:extLst>
            <a:ext uri="{909E8E84-426E-40DD-AFC4-6F175D3DCCD1}">
              <a14:hiddenFill xmlns:a14="http://schemas.microsoft.com/office/drawing/2010/main">
                <a:solidFill>
                  <a:srgbClr val="FFFFFF"/>
                </a:solidFill>
              </a14:hiddenFill>
            </a:ext>
          </a:extLst>
        </p:spPr>
      </p:pic>
      <p:cxnSp>
        <p:nvCxnSpPr>
          <p:cNvPr id="5143" name="Straight Connector 5142">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BAF673-B17F-609F-AB70-D51294C0127B}"/>
              </a:ext>
            </a:extLst>
          </p:cNvPr>
          <p:cNvSpPr>
            <a:spLocks noGrp="1"/>
          </p:cNvSpPr>
          <p:nvPr>
            <p:ph idx="1"/>
          </p:nvPr>
        </p:nvSpPr>
        <p:spPr>
          <a:xfrm>
            <a:off x="5038725" y="2695341"/>
            <a:ext cx="6958893" cy="3867384"/>
          </a:xfrm>
        </p:spPr>
        <p:txBody>
          <a:bodyPr>
            <a:noAutofit/>
          </a:bodyPr>
          <a:lstStyle/>
          <a:p>
            <a:pPr>
              <a:lnSpc>
                <a:spcPct val="140000"/>
              </a:lnSpc>
            </a:pPr>
            <a:r>
              <a:rPr lang="en-US" sz="1800" b="1" dirty="0"/>
              <a:t>Weathering and erosion can change landscapes, shift soil, and move sediment into rivers and storm drains.</a:t>
            </a:r>
          </a:p>
          <a:p>
            <a:pPr>
              <a:lnSpc>
                <a:spcPct val="140000"/>
              </a:lnSpc>
            </a:pPr>
            <a:r>
              <a:rPr lang="en-US" sz="1800" b="1" dirty="0"/>
              <a:t>Hallsdale-Powell Utility District (HPUD) engineers and planners think ahead to protect pipes and treatment plants.</a:t>
            </a:r>
          </a:p>
          <a:p>
            <a:pPr>
              <a:lnSpc>
                <a:spcPct val="140000"/>
              </a:lnSpc>
            </a:pPr>
            <a:r>
              <a:rPr lang="en-US" sz="1800" b="1" dirty="0"/>
              <a:t>Weathering and erosion are a part of nature, but HPUD uses smart planning to keep them from harming our pipes and water quality!</a:t>
            </a:r>
          </a:p>
        </p:txBody>
      </p:sp>
    </p:spTree>
    <p:extLst>
      <p:ext uri="{BB962C8B-B14F-4D97-AF65-F5344CB8AC3E}">
        <p14:creationId xmlns:p14="http://schemas.microsoft.com/office/powerpoint/2010/main" val="412327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33" name="Group 1032">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034" name="Group 1033">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036"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35"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039" name="Rectangle 103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ath Valley National Park: What to See and Do While Visiting">
            <a:extLst>
              <a:ext uri="{FF2B5EF4-FFF2-40B4-BE49-F238E27FC236}">
                <a16:creationId xmlns:a16="http://schemas.microsoft.com/office/drawing/2014/main" id="{D464F07B-6E2D-3D22-2646-3E6D8C29A3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174"/>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767E5D14-5396-4D7B-996A-7BFD00576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500" y="1"/>
            <a:ext cx="10033000" cy="6858000"/>
          </a:xfrm>
          <a:prstGeom prst="rect">
            <a:avLst/>
          </a:prstGeom>
          <a:gradFill flip="none" rotWithShape="1">
            <a:gsLst>
              <a:gs pos="40000">
                <a:srgbClr val="000000">
                  <a:alpha val="35000"/>
                </a:srgbClr>
              </a:gs>
              <a:gs pos="60000">
                <a:srgbClr val="000000">
                  <a:alpha val="35000"/>
                </a:srgbClr>
              </a:gs>
              <a:gs pos="20000">
                <a:srgbClr val="000000">
                  <a:alpha val="20000"/>
                </a:srgbClr>
              </a:gs>
              <a:gs pos="0">
                <a:srgbClr val="000000">
                  <a:alpha val="0"/>
                </a:srgbClr>
              </a:gs>
              <a:gs pos="100000">
                <a:srgbClr val="000000">
                  <a:alpha val="0"/>
                </a:srgbClr>
              </a:gs>
              <a:gs pos="80000">
                <a:srgbClr val="000000">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29FC0F9-0FF4-3217-E321-03E76A6C4B95}"/>
              </a:ext>
            </a:extLst>
          </p:cNvPr>
          <p:cNvSpPr>
            <a:spLocks noGrp="1"/>
          </p:cNvSpPr>
          <p:nvPr>
            <p:ph type="title"/>
          </p:nvPr>
        </p:nvSpPr>
        <p:spPr>
          <a:xfrm>
            <a:off x="2197100" y="1089025"/>
            <a:ext cx="7797800" cy="1532951"/>
          </a:xfrm>
        </p:spPr>
        <p:txBody>
          <a:bodyPr vert="horz" lIns="91440" tIns="45720" rIns="91440" bIns="45720" rtlCol="0" anchor="b" anchorCtr="0">
            <a:noAutofit/>
          </a:bodyPr>
          <a:lstStyle/>
          <a:p>
            <a:pPr algn="ctr">
              <a:lnSpc>
                <a:spcPct val="90000"/>
              </a:lnSpc>
            </a:pPr>
            <a:r>
              <a:rPr lang="en-US" sz="4000" dirty="0">
                <a:solidFill>
                  <a:srgbClr val="FFFFFF"/>
                </a:solidFill>
              </a:rPr>
              <a:t>Have you ever wondered how mountains can turn into tiny grains of sand over time?</a:t>
            </a:r>
          </a:p>
        </p:txBody>
      </p:sp>
      <p:grpSp>
        <p:nvGrpSpPr>
          <p:cNvPr id="1043" name="Group 1042">
            <a:extLst>
              <a:ext uri="{FF2B5EF4-FFF2-40B4-BE49-F238E27FC236}">
                <a16:creationId xmlns:a16="http://schemas.microsoft.com/office/drawing/2014/main" id="{E14350AE-EC1C-4F25-89C0-954A46AD8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87925" y="2840038"/>
            <a:ext cx="2216150" cy="1177924"/>
            <a:chOff x="4987925" y="2840038"/>
            <a:chExt cx="2216150" cy="1177924"/>
          </a:xfrm>
        </p:grpSpPr>
        <p:sp>
          <p:nvSpPr>
            <p:cNvPr id="1044" name="Rectangle 1043">
              <a:extLst>
                <a:ext uri="{FF2B5EF4-FFF2-40B4-BE49-F238E27FC236}">
                  <a16:creationId xmlns:a16="http://schemas.microsoft.com/office/drawing/2014/main" id="{AE4B8450-1C95-4531-850D-7F686AC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5" name="Group 1044">
              <a:extLst>
                <a:ext uri="{FF2B5EF4-FFF2-40B4-BE49-F238E27FC236}">
                  <a16:creationId xmlns:a16="http://schemas.microsoft.com/office/drawing/2014/main" id="{769F795D-66E2-4432-87F1-7E13EA568E8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46" name="Group 1045">
                <a:extLst>
                  <a:ext uri="{FF2B5EF4-FFF2-40B4-BE49-F238E27FC236}">
                    <a16:creationId xmlns:a16="http://schemas.microsoft.com/office/drawing/2014/main" id="{E870852C-150C-4471-870D-11A27F4654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051" name="Freeform 68">
                  <a:extLst>
                    <a:ext uri="{FF2B5EF4-FFF2-40B4-BE49-F238E27FC236}">
                      <a16:creationId xmlns:a16="http://schemas.microsoft.com/office/drawing/2014/main" id="{81089950-4556-4EE5-B23C-9FA83C28F1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52" name="Freeform 69">
                  <a:extLst>
                    <a:ext uri="{FF2B5EF4-FFF2-40B4-BE49-F238E27FC236}">
                      <a16:creationId xmlns:a16="http://schemas.microsoft.com/office/drawing/2014/main" id="{12CF34BC-E280-4CBF-AF4A-7F778162E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53" name="Line 70">
                  <a:extLst>
                    <a:ext uri="{FF2B5EF4-FFF2-40B4-BE49-F238E27FC236}">
                      <a16:creationId xmlns:a16="http://schemas.microsoft.com/office/drawing/2014/main" id="{22B8AF45-EA47-4AF8-B61A-9803450AE8D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7" name="Group 1046">
                <a:extLst>
                  <a:ext uri="{FF2B5EF4-FFF2-40B4-BE49-F238E27FC236}">
                    <a16:creationId xmlns:a16="http://schemas.microsoft.com/office/drawing/2014/main" id="{443807CF-0501-40E7-BFD0-D82647E71E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048" name="Freeform 68">
                  <a:extLst>
                    <a:ext uri="{FF2B5EF4-FFF2-40B4-BE49-F238E27FC236}">
                      <a16:creationId xmlns:a16="http://schemas.microsoft.com/office/drawing/2014/main" id="{776C808B-231E-40AC-849E-C32F2B8E2F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69">
                  <a:extLst>
                    <a:ext uri="{FF2B5EF4-FFF2-40B4-BE49-F238E27FC236}">
                      <a16:creationId xmlns:a16="http://schemas.microsoft.com/office/drawing/2014/main" id="{2363355C-504A-42FE-8E50-40CA0B20AF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50" name="Line 70">
                  <a:extLst>
                    <a:ext uri="{FF2B5EF4-FFF2-40B4-BE49-F238E27FC236}">
                      <a16:creationId xmlns:a16="http://schemas.microsoft.com/office/drawing/2014/main" id="{938C58D4-333C-44D7-B4AB-5550D5C880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4" name="TextBox 3">
            <a:extLst>
              <a:ext uri="{FF2B5EF4-FFF2-40B4-BE49-F238E27FC236}">
                <a16:creationId xmlns:a16="http://schemas.microsoft.com/office/drawing/2014/main" id="{A8D4AF04-F117-9ED0-D38A-631B215D3055}"/>
              </a:ext>
            </a:extLst>
          </p:cNvPr>
          <p:cNvSpPr txBox="1"/>
          <p:nvPr/>
        </p:nvSpPr>
        <p:spPr>
          <a:xfrm>
            <a:off x="221673" y="6345382"/>
            <a:ext cx="8562472" cy="307777"/>
          </a:xfrm>
          <a:prstGeom prst="rect">
            <a:avLst/>
          </a:prstGeom>
          <a:noFill/>
        </p:spPr>
        <p:txBody>
          <a:bodyPr wrap="none" rtlCol="0">
            <a:spAutoFit/>
          </a:bodyPr>
          <a:lstStyle/>
          <a:p>
            <a:r>
              <a:rPr lang="en-US" sz="1400" dirty="0">
                <a:solidFill>
                  <a:schemeClr val="bg1"/>
                </a:solidFill>
              </a:rPr>
              <a:t>Image: https://www.aarp.org/travel/vacation-ideas/outdoors/info-2021/death-valley-national-park.html</a:t>
            </a:r>
          </a:p>
        </p:txBody>
      </p:sp>
    </p:spTree>
    <p:extLst>
      <p:ext uri="{BB962C8B-B14F-4D97-AF65-F5344CB8AC3E}">
        <p14:creationId xmlns:p14="http://schemas.microsoft.com/office/powerpoint/2010/main" val="332418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A46A-578F-EB17-9DA5-96F66AAAD671}"/>
              </a:ext>
            </a:extLst>
          </p:cNvPr>
          <p:cNvSpPr>
            <a:spLocks noGrp="1"/>
          </p:cNvSpPr>
          <p:nvPr>
            <p:ph type="title"/>
          </p:nvPr>
        </p:nvSpPr>
        <p:spPr/>
        <p:txBody>
          <a:bodyPr/>
          <a:lstStyle/>
          <a:p>
            <a:r>
              <a:rPr lang="en-US" dirty="0"/>
              <a:t>How Do Things Break Down?</a:t>
            </a:r>
          </a:p>
        </p:txBody>
      </p:sp>
      <p:sp>
        <p:nvSpPr>
          <p:cNvPr id="3" name="Content Placeholder 2">
            <a:extLst>
              <a:ext uri="{FF2B5EF4-FFF2-40B4-BE49-F238E27FC236}">
                <a16:creationId xmlns:a16="http://schemas.microsoft.com/office/drawing/2014/main" id="{3A90C585-002D-F3E9-EA68-A7CA0EAFB0DE}"/>
              </a:ext>
            </a:extLst>
          </p:cNvPr>
          <p:cNvSpPr>
            <a:spLocks noGrp="1"/>
          </p:cNvSpPr>
          <p:nvPr>
            <p:ph idx="1"/>
          </p:nvPr>
        </p:nvSpPr>
        <p:spPr/>
        <p:txBody>
          <a:bodyPr>
            <a:noAutofit/>
          </a:bodyPr>
          <a:lstStyle/>
          <a:p>
            <a:r>
              <a:rPr lang="en-US" sz="2600" b="1" dirty="0"/>
              <a:t>Weathering</a:t>
            </a:r>
            <a:r>
              <a:rPr lang="en-US" sz="2600" dirty="0"/>
              <a:t> is nature’s way of slowly breaking things down. </a:t>
            </a:r>
          </a:p>
          <a:p>
            <a:r>
              <a:rPr lang="en-US" sz="2600" dirty="0"/>
              <a:t>Imagine a big rock sitting outside. Over time, wind, rain, and even plants can cause little cracks or chips in the rock. This happens really slowly, but bit by bit, the rock starts to crumble into smaller pieces. </a:t>
            </a:r>
          </a:p>
          <a:p>
            <a:r>
              <a:rPr lang="en-US" sz="2600" dirty="0"/>
              <a:t>Weathering is the first step in turning something big, like a mountain, into tiny grains of dirt or sand!</a:t>
            </a:r>
          </a:p>
        </p:txBody>
      </p:sp>
    </p:spTree>
    <p:extLst>
      <p:ext uri="{BB962C8B-B14F-4D97-AF65-F5344CB8AC3E}">
        <p14:creationId xmlns:p14="http://schemas.microsoft.com/office/powerpoint/2010/main" val="20011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amples of Physical Weathering | YourDictionary">
            <a:extLst>
              <a:ext uri="{FF2B5EF4-FFF2-40B4-BE49-F238E27FC236}">
                <a16:creationId xmlns:a16="http://schemas.microsoft.com/office/drawing/2014/main" id="{0D893DF5-8D65-3E50-ECAB-4171EF75D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31873" cy="3163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D96270-E293-735D-24DC-0E64D374C7C8}"/>
              </a:ext>
            </a:extLst>
          </p:cNvPr>
          <p:cNvSpPr txBox="1"/>
          <p:nvPr/>
        </p:nvSpPr>
        <p:spPr>
          <a:xfrm>
            <a:off x="-41037" y="3121223"/>
            <a:ext cx="5771881" cy="246221"/>
          </a:xfrm>
          <a:prstGeom prst="rect">
            <a:avLst/>
          </a:prstGeom>
          <a:noFill/>
        </p:spPr>
        <p:txBody>
          <a:bodyPr wrap="square" rtlCol="0">
            <a:spAutoFit/>
          </a:bodyPr>
          <a:lstStyle/>
          <a:p>
            <a:r>
              <a:rPr lang="en-US" sz="1000" dirty="0"/>
              <a:t>Image: https://www.yourdictionary.com/articles/examples-physical-weathering</a:t>
            </a:r>
          </a:p>
        </p:txBody>
      </p:sp>
      <p:pic>
        <p:nvPicPr>
          <p:cNvPr id="2052" name="Picture 4" descr="Mechanical Weathering | Definition, Causes &amp; Types - Lesson | Study.com">
            <a:extLst>
              <a:ext uri="{FF2B5EF4-FFF2-40B4-BE49-F238E27FC236}">
                <a16:creationId xmlns:a16="http://schemas.microsoft.com/office/drawing/2014/main" id="{9EFD659E-AEE9-66C2-2DFB-EA1A23AA2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8568"/>
            <a:ext cx="428625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F9EF45-D87F-98E2-4B8C-57CDB7A30D24}"/>
              </a:ext>
            </a:extLst>
          </p:cNvPr>
          <p:cNvSpPr txBox="1"/>
          <p:nvPr/>
        </p:nvSpPr>
        <p:spPr>
          <a:xfrm>
            <a:off x="7905750" y="3382833"/>
            <a:ext cx="4286250" cy="400110"/>
          </a:xfrm>
          <a:prstGeom prst="rect">
            <a:avLst/>
          </a:prstGeom>
          <a:noFill/>
        </p:spPr>
        <p:txBody>
          <a:bodyPr wrap="square" rtlCol="0">
            <a:spAutoFit/>
          </a:bodyPr>
          <a:lstStyle/>
          <a:p>
            <a:r>
              <a:rPr lang="en-US" sz="1000" dirty="0"/>
              <a:t>Image: https://study.com/academy/lesson/mechanical-weathering-definition-process-types-examples.html</a:t>
            </a:r>
          </a:p>
        </p:txBody>
      </p:sp>
      <p:pic>
        <p:nvPicPr>
          <p:cNvPr id="2054" name="Picture 6" descr="How to Visit Yosemite National Park Like a Pro - US Park Pass">
            <a:extLst>
              <a:ext uri="{FF2B5EF4-FFF2-40B4-BE49-F238E27FC236}">
                <a16:creationId xmlns:a16="http://schemas.microsoft.com/office/drawing/2014/main" id="{1B7D8C44-A2C9-0FF7-EEDD-6144C8D3B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936" y="3429000"/>
            <a:ext cx="4981968" cy="33218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78F08C-790C-78AE-33C1-3E009F66B24F}"/>
              </a:ext>
            </a:extLst>
          </p:cNvPr>
          <p:cNvSpPr txBox="1"/>
          <p:nvPr/>
        </p:nvSpPr>
        <p:spPr>
          <a:xfrm>
            <a:off x="2844903" y="6689269"/>
            <a:ext cx="4200189" cy="246221"/>
          </a:xfrm>
          <a:prstGeom prst="rect">
            <a:avLst/>
          </a:prstGeom>
          <a:noFill/>
        </p:spPr>
        <p:txBody>
          <a:bodyPr wrap="none" rtlCol="0">
            <a:spAutoFit/>
          </a:bodyPr>
          <a:lstStyle/>
          <a:p>
            <a:r>
              <a:rPr lang="en-US" sz="1000" dirty="0"/>
              <a:t>Image: https://usparkpass.com/yosemite-national-park-travel-guide/</a:t>
            </a:r>
          </a:p>
        </p:txBody>
      </p:sp>
      <p:sp>
        <p:nvSpPr>
          <p:cNvPr id="7" name="TextBox 6">
            <a:extLst>
              <a:ext uri="{FF2B5EF4-FFF2-40B4-BE49-F238E27FC236}">
                <a16:creationId xmlns:a16="http://schemas.microsoft.com/office/drawing/2014/main" id="{626A8B28-30FB-FF4D-6593-D61EAF74E227}"/>
              </a:ext>
            </a:extLst>
          </p:cNvPr>
          <p:cNvSpPr txBox="1"/>
          <p:nvPr/>
        </p:nvSpPr>
        <p:spPr>
          <a:xfrm rot="20413430">
            <a:off x="126749" y="905345"/>
            <a:ext cx="4313938" cy="400110"/>
          </a:xfrm>
          <a:prstGeom prst="rect">
            <a:avLst/>
          </a:prstGeom>
          <a:noFill/>
        </p:spPr>
        <p:txBody>
          <a:bodyPr wrap="none" rtlCol="0">
            <a:spAutoFit/>
          </a:bodyPr>
          <a:lstStyle/>
          <a:p>
            <a:r>
              <a:rPr lang="en-US" sz="2000" b="1" dirty="0">
                <a:solidFill>
                  <a:schemeClr val="bg1"/>
                </a:solidFill>
              </a:rPr>
              <a:t>Weathering caused by tree roots!</a:t>
            </a:r>
          </a:p>
        </p:txBody>
      </p:sp>
      <p:sp>
        <p:nvSpPr>
          <p:cNvPr id="8" name="TextBox 7">
            <a:extLst>
              <a:ext uri="{FF2B5EF4-FFF2-40B4-BE49-F238E27FC236}">
                <a16:creationId xmlns:a16="http://schemas.microsoft.com/office/drawing/2014/main" id="{9A7AA890-D2AD-C842-4BFD-631CCB647257}"/>
              </a:ext>
            </a:extLst>
          </p:cNvPr>
          <p:cNvSpPr txBox="1"/>
          <p:nvPr/>
        </p:nvSpPr>
        <p:spPr>
          <a:xfrm rot="20413430">
            <a:off x="7729727" y="1745507"/>
            <a:ext cx="4607263" cy="707886"/>
          </a:xfrm>
          <a:prstGeom prst="rect">
            <a:avLst/>
          </a:prstGeom>
          <a:noFill/>
        </p:spPr>
        <p:txBody>
          <a:bodyPr wrap="square" rtlCol="0">
            <a:spAutoFit/>
          </a:bodyPr>
          <a:lstStyle/>
          <a:p>
            <a:r>
              <a:rPr lang="en-US" sz="2000" b="1" dirty="0">
                <a:solidFill>
                  <a:schemeClr val="bg1"/>
                </a:solidFill>
              </a:rPr>
              <a:t>Weathering caused by wind and water!</a:t>
            </a:r>
          </a:p>
        </p:txBody>
      </p:sp>
      <p:sp>
        <p:nvSpPr>
          <p:cNvPr id="9" name="TextBox 8">
            <a:extLst>
              <a:ext uri="{FF2B5EF4-FFF2-40B4-BE49-F238E27FC236}">
                <a16:creationId xmlns:a16="http://schemas.microsoft.com/office/drawing/2014/main" id="{BBFB0F6C-319C-E035-A113-E2DF237F4859}"/>
              </a:ext>
            </a:extLst>
          </p:cNvPr>
          <p:cNvSpPr txBox="1"/>
          <p:nvPr/>
        </p:nvSpPr>
        <p:spPr>
          <a:xfrm rot="20413430">
            <a:off x="3119050" y="5540377"/>
            <a:ext cx="4084323" cy="400110"/>
          </a:xfrm>
          <a:prstGeom prst="rect">
            <a:avLst/>
          </a:prstGeom>
          <a:noFill/>
        </p:spPr>
        <p:txBody>
          <a:bodyPr wrap="none" rtlCol="0">
            <a:spAutoFit/>
          </a:bodyPr>
          <a:lstStyle/>
          <a:p>
            <a:r>
              <a:rPr lang="en-US" sz="2000" b="1" dirty="0">
                <a:solidFill>
                  <a:schemeClr val="bg1"/>
                </a:solidFill>
              </a:rPr>
              <a:t>Weathering caused by glaciers!</a:t>
            </a:r>
          </a:p>
        </p:txBody>
      </p:sp>
    </p:spTree>
    <p:extLst>
      <p:ext uri="{BB962C8B-B14F-4D97-AF65-F5344CB8AC3E}">
        <p14:creationId xmlns:p14="http://schemas.microsoft.com/office/powerpoint/2010/main" val="335648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4AE9-77C6-E21C-76D6-5244D008C2EF}"/>
              </a:ext>
            </a:extLst>
          </p:cNvPr>
          <p:cNvSpPr>
            <a:spLocks noGrp="1"/>
          </p:cNvSpPr>
          <p:nvPr>
            <p:ph type="title"/>
          </p:nvPr>
        </p:nvSpPr>
        <p:spPr/>
        <p:txBody>
          <a:bodyPr/>
          <a:lstStyle/>
          <a:p>
            <a:r>
              <a:rPr lang="en-US" dirty="0"/>
              <a:t>How Do Things Break Down?</a:t>
            </a:r>
          </a:p>
        </p:txBody>
      </p:sp>
      <p:sp>
        <p:nvSpPr>
          <p:cNvPr id="3" name="Content Placeholder 2">
            <a:extLst>
              <a:ext uri="{FF2B5EF4-FFF2-40B4-BE49-F238E27FC236}">
                <a16:creationId xmlns:a16="http://schemas.microsoft.com/office/drawing/2014/main" id="{BABAA7AD-818D-474B-1651-E342C363DDEC}"/>
              </a:ext>
            </a:extLst>
          </p:cNvPr>
          <p:cNvSpPr>
            <a:spLocks noGrp="1"/>
          </p:cNvSpPr>
          <p:nvPr>
            <p:ph idx="1"/>
          </p:nvPr>
        </p:nvSpPr>
        <p:spPr/>
        <p:txBody>
          <a:bodyPr>
            <a:noAutofit/>
          </a:bodyPr>
          <a:lstStyle/>
          <a:p>
            <a:r>
              <a:rPr lang="en-US" sz="2600" b="1" dirty="0"/>
              <a:t>Erosion</a:t>
            </a:r>
            <a:r>
              <a:rPr lang="en-US" sz="2600" dirty="0"/>
              <a:t> is what happens when nature moves things from one place to another. </a:t>
            </a:r>
          </a:p>
          <a:p>
            <a:r>
              <a:rPr lang="en-US" sz="2600" dirty="0"/>
              <a:t>After weathering breaks rocks into smaller pieces, things like wind, water, and ice can pick up those pieces and carry them away. It's like how rain can wash dirt down a hill or how the wind can blow sand across a beach. </a:t>
            </a:r>
          </a:p>
          <a:p>
            <a:r>
              <a:rPr lang="en-US" sz="2600" dirty="0"/>
              <a:t>Over time, erosion can change the shape of land and create new landscapes!</a:t>
            </a:r>
          </a:p>
        </p:txBody>
      </p:sp>
    </p:spTree>
    <p:extLst>
      <p:ext uri="{BB962C8B-B14F-4D97-AF65-F5344CB8AC3E}">
        <p14:creationId xmlns:p14="http://schemas.microsoft.com/office/powerpoint/2010/main" val="309282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rosion - Erosion: Water, Wind &amp; Weather (U.S. National Park Service)">
            <a:extLst>
              <a:ext uri="{FF2B5EF4-FFF2-40B4-BE49-F238E27FC236}">
                <a16:creationId xmlns:a16="http://schemas.microsoft.com/office/drawing/2014/main" id="{58E360C3-A354-AF21-0F0F-B32E6D465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0"/>
            <a:ext cx="10283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E5F756-A86A-A279-E63F-3F011AD3078F}"/>
              </a:ext>
            </a:extLst>
          </p:cNvPr>
          <p:cNvSpPr txBox="1"/>
          <p:nvPr/>
        </p:nvSpPr>
        <p:spPr>
          <a:xfrm>
            <a:off x="1353173" y="6465089"/>
            <a:ext cx="3618298" cy="246221"/>
          </a:xfrm>
          <a:prstGeom prst="rect">
            <a:avLst/>
          </a:prstGeom>
          <a:noFill/>
        </p:spPr>
        <p:txBody>
          <a:bodyPr wrap="none" rtlCol="0">
            <a:spAutoFit/>
          </a:bodyPr>
          <a:lstStyle/>
          <a:p>
            <a:r>
              <a:rPr lang="en-US" sz="1000" dirty="0">
                <a:solidFill>
                  <a:schemeClr val="bg1"/>
                </a:solidFill>
              </a:rPr>
              <a:t>Image: https://www.nps.gov/subjects/erosion/erosion.htm</a:t>
            </a:r>
          </a:p>
        </p:txBody>
      </p:sp>
      <p:sp>
        <p:nvSpPr>
          <p:cNvPr id="5" name="TextBox 4">
            <a:extLst>
              <a:ext uri="{FF2B5EF4-FFF2-40B4-BE49-F238E27FC236}">
                <a16:creationId xmlns:a16="http://schemas.microsoft.com/office/drawing/2014/main" id="{5D116AF8-1CAC-9E46-0709-822642CD0D9E}"/>
              </a:ext>
            </a:extLst>
          </p:cNvPr>
          <p:cNvSpPr txBox="1"/>
          <p:nvPr/>
        </p:nvSpPr>
        <p:spPr>
          <a:xfrm rot="20530015">
            <a:off x="2532366" y="4508627"/>
            <a:ext cx="7127272" cy="400110"/>
          </a:xfrm>
          <a:prstGeom prst="rect">
            <a:avLst/>
          </a:prstGeom>
          <a:noFill/>
        </p:spPr>
        <p:txBody>
          <a:bodyPr wrap="none" rtlCol="0">
            <a:spAutoFit/>
          </a:bodyPr>
          <a:lstStyle/>
          <a:p>
            <a:r>
              <a:rPr lang="en-US" sz="2000" b="1" dirty="0">
                <a:solidFill>
                  <a:schemeClr val="bg1"/>
                </a:solidFill>
              </a:rPr>
              <a:t>Check out all that sand being eroded (carried by water)!</a:t>
            </a:r>
          </a:p>
        </p:txBody>
      </p:sp>
    </p:spTree>
    <p:extLst>
      <p:ext uri="{BB962C8B-B14F-4D97-AF65-F5344CB8AC3E}">
        <p14:creationId xmlns:p14="http://schemas.microsoft.com/office/powerpoint/2010/main" val="135927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eathering and Erosion: Crash Course Kids #10.2">
            <a:hlinkClick r:id="" action="ppaction://media"/>
            <a:extLst>
              <a:ext uri="{FF2B5EF4-FFF2-40B4-BE49-F238E27FC236}">
                <a16:creationId xmlns:a16="http://schemas.microsoft.com/office/drawing/2014/main" id="{DFD9A0D1-5B49-7D97-160B-DDE8E635D4AF}"/>
              </a:ext>
            </a:extLst>
          </p:cNvPr>
          <p:cNvPicPr>
            <a:picLocks noGrp="1" noRot="1" noChangeAspect="1"/>
          </p:cNvPicPr>
          <p:nvPr>
            <p:ph idx="1"/>
            <a:videoFile r:link="rId1"/>
          </p:nvPr>
        </p:nvPicPr>
        <p:blipFill>
          <a:blip r:embed="rId3"/>
          <a:stretch>
            <a:fillRect/>
          </a:stretch>
        </p:blipFill>
        <p:spPr>
          <a:xfrm>
            <a:off x="751972" y="409339"/>
            <a:ext cx="10688056" cy="6039322"/>
          </a:xfrm>
          <a:prstGeom prst="rect">
            <a:avLst/>
          </a:prstGeom>
        </p:spPr>
      </p:pic>
    </p:spTree>
    <p:extLst>
      <p:ext uri="{BB962C8B-B14F-4D97-AF65-F5344CB8AC3E}">
        <p14:creationId xmlns:p14="http://schemas.microsoft.com/office/powerpoint/2010/main" val="220943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B70E1-3869-7E95-19A1-1BA460719FAF}"/>
              </a:ext>
            </a:extLst>
          </p:cNvPr>
          <p:cNvSpPr>
            <a:spLocks noGrp="1"/>
          </p:cNvSpPr>
          <p:nvPr>
            <p:ph type="title"/>
          </p:nvPr>
        </p:nvSpPr>
        <p:spPr>
          <a:xfrm>
            <a:off x="990000" y="423382"/>
            <a:ext cx="4078800" cy="1569660"/>
          </a:xfrm>
        </p:spPr>
        <p:txBody>
          <a:bodyPr wrap="square" anchor="b">
            <a:normAutofit/>
          </a:bodyPr>
          <a:lstStyle/>
          <a:p>
            <a:pPr algn="ctr"/>
            <a:r>
              <a:rPr lang="en-US" dirty="0"/>
              <a:t>Let’s see erosion in action!</a:t>
            </a:r>
          </a:p>
        </p:txBody>
      </p:sp>
      <p:sp>
        <p:nvSpPr>
          <p:cNvPr id="3" name="Content Placeholder 2">
            <a:extLst>
              <a:ext uri="{FF2B5EF4-FFF2-40B4-BE49-F238E27FC236}">
                <a16:creationId xmlns:a16="http://schemas.microsoft.com/office/drawing/2014/main" id="{5E8CF90D-2C4B-B0E8-70D0-31F14EA697A1}"/>
              </a:ext>
            </a:extLst>
          </p:cNvPr>
          <p:cNvSpPr>
            <a:spLocks noGrp="1"/>
          </p:cNvSpPr>
          <p:nvPr>
            <p:ph idx="1"/>
          </p:nvPr>
        </p:nvSpPr>
        <p:spPr>
          <a:xfrm>
            <a:off x="990000" y="2171478"/>
            <a:ext cx="4949073" cy="3416900"/>
          </a:xfrm>
        </p:spPr>
        <p:txBody>
          <a:bodyPr>
            <a:noAutofit/>
          </a:bodyPr>
          <a:lstStyle/>
          <a:p>
            <a:pPr>
              <a:lnSpc>
                <a:spcPct val="140000"/>
              </a:lnSpc>
            </a:pPr>
            <a:r>
              <a:rPr lang="en-US" sz="2200" b="1" dirty="0"/>
              <a:t>Remember: “Weathering helps make a mess, and erosion helps clean it up!”</a:t>
            </a:r>
          </a:p>
          <a:p>
            <a:pPr>
              <a:lnSpc>
                <a:spcPct val="140000"/>
              </a:lnSpc>
            </a:pPr>
            <a:r>
              <a:rPr lang="en-US" sz="2200" b="1" dirty="0"/>
              <a:t>Using the sand and dirt in your tub, create your own landform with your group!</a:t>
            </a:r>
          </a:p>
          <a:p>
            <a:pPr>
              <a:lnSpc>
                <a:spcPct val="140000"/>
              </a:lnSpc>
            </a:pPr>
            <a:r>
              <a:rPr lang="en-US" sz="2200" b="1" dirty="0"/>
              <a:t>Fill out the first page of your worksheet and show your teacher!</a:t>
            </a:r>
          </a:p>
        </p:txBody>
      </p:sp>
      <p:pic>
        <p:nvPicPr>
          <p:cNvPr id="4098" name="Picture 2" descr="Common landforms for kids">
            <a:extLst>
              <a:ext uri="{FF2B5EF4-FFF2-40B4-BE49-F238E27FC236}">
                <a16:creationId xmlns:a16="http://schemas.microsoft.com/office/drawing/2014/main" id="{164FA798-B044-3E43-1754-F59886249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14" r="-1" b="-1"/>
          <a:stretch/>
        </p:blipFill>
        <p:spPr bwMode="auto">
          <a:xfrm>
            <a:off x="6096001" y="540033"/>
            <a:ext cx="5555012" cy="5775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240972-5525-9441-B89C-4F5F7D9E55BE}"/>
              </a:ext>
            </a:extLst>
          </p:cNvPr>
          <p:cNvSpPr txBox="1"/>
          <p:nvPr/>
        </p:nvSpPr>
        <p:spPr>
          <a:xfrm>
            <a:off x="6595129" y="6294809"/>
            <a:ext cx="4062331" cy="246221"/>
          </a:xfrm>
          <a:prstGeom prst="rect">
            <a:avLst/>
          </a:prstGeom>
          <a:noFill/>
        </p:spPr>
        <p:txBody>
          <a:bodyPr wrap="none" rtlCol="0">
            <a:spAutoFit/>
          </a:bodyPr>
          <a:lstStyle/>
          <a:p>
            <a:r>
              <a:rPr lang="en-US" sz="1000" dirty="0"/>
              <a:t>Image: https://wildearthlab.com/2021/11/06/common-landforms/</a:t>
            </a:r>
          </a:p>
        </p:txBody>
      </p:sp>
    </p:spTree>
    <p:extLst>
      <p:ext uri="{BB962C8B-B14F-4D97-AF65-F5344CB8AC3E}">
        <p14:creationId xmlns:p14="http://schemas.microsoft.com/office/powerpoint/2010/main" val="368106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9E59-456B-0194-76DF-A005A98E849F}"/>
              </a:ext>
            </a:extLst>
          </p:cNvPr>
          <p:cNvSpPr>
            <a:spLocks noGrp="1"/>
          </p:cNvSpPr>
          <p:nvPr>
            <p:ph type="title"/>
          </p:nvPr>
        </p:nvSpPr>
        <p:spPr/>
        <p:txBody>
          <a:bodyPr/>
          <a:lstStyle/>
          <a:p>
            <a:r>
              <a:rPr lang="en-US" dirty="0"/>
              <a:t>Let’s see erosion in action!</a:t>
            </a:r>
          </a:p>
        </p:txBody>
      </p:sp>
      <p:sp>
        <p:nvSpPr>
          <p:cNvPr id="3" name="Content Placeholder 2">
            <a:extLst>
              <a:ext uri="{FF2B5EF4-FFF2-40B4-BE49-F238E27FC236}">
                <a16:creationId xmlns:a16="http://schemas.microsoft.com/office/drawing/2014/main" id="{9162467C-7148-B033-BB0A-1F87725930D9}"/>
              </a:ext>
            </a:extLst>
          </p:cNvPr>
          <p:cNvSpPr>
            <a:spLocks noGrp="1"/>
          </p:cNvSpPr>
          <p:nvPr>
            <p:ph idx="1"/>
          </p:nvPr>
        </p:nvSpPr>
        <p:spPr/>
        <p:txBody>
          <a:bodyPr>
            <a:normAutofit/>
          </a:bodyPr>
          <a:lstStyle/>
          <a:p>
            <a:r>
              <a:rPr lang="en-US" sz="2600" b="1" dirty="0"/>
              <a:t>Let’s see wind erosion!</a:t>
            </a:r>
          </a:p>
          <a:p>
            <a:r>
              <a:rPr lang="en-US" sz="2600" b="1" dirty="0"/>
              <a:t>Using your straw,  start a timer and carefully blow onto your landform.</a:t>
            </a:r>
          </a:p>
          <a:p>
            <a:r>
              <a:rPr lang="en-US" sz="2600" b="1" dirty="0"/>
              <a:t>Answer the questions under “Wind” in your packet. </a:t>
            </a:r>
          </a:p>
        </p:txBody>
      </p:sp>
    </p:spTree>
    <p:extLst>
      <p:ext uri="{BB962C8B-B14F-4D97-AF65-F5344CB8AC3E}">
        <p14:creationId xmlns:p14="http://schemas.microsoft.com/office/powerpoint/2010/main" val="4124901387"/>
      </p:ext>
    </p:extLst>
  </p:cSld>
  <p:clrMapOvr>
    <a:masterClrMapping/>
  </p:clrMapOvr>
</p:sld>
</file>

<file path=ppt/theme/theme1.xml><?xml version="1.0" encoding="utf-8"?>
<a:theme xmlns:a="http://schemas.openxmlformats.org/drawingml/2006/main" name="FrostyVTI">
  <a:themeElements>
    <a:clrScheme name="AnalogousFromRegularSeed_2SEEDS">
      <a:dk1>
        <a:srgbClr val="000000"/>
      </a:dk1>
      <a:lt1>
        <a:srgbClr val="FFFFFF"/>
      </a:lt1>
      <a:dk2>
        <a:srgbClr val="382820"/>
      </a:dk2>
      <a:lt2>
        <a:srgbClr val="E8E6E2"/>
      </a:lt2>
      <a:accent1>
        <a:srgbClr val="3467B8"/>
      </a:accent1>
      <a:accent2>
        <a:srgbClr val="46B0CA"/>
      </a:accent2>
      <a:accent3>
        <a:srgbClr val="4A46CA"/>
      </a:accent3>
      <a:accent4>
        <a:srgbClr val="B84534"/>
      </a:accent4>
      <a:accent5>
        <a:srgbClr val="CA8E46"/>
      </a:accent5>
      <a:accent6>
        <a:srgbClr val="ADA830"/>
      </a:accent6>
      <a:hlink>
        <a:srgbClr val="A67B37"/>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C6B85BF7BDF43934C61E3DF9FD577" ma:contentTypeVersion="11" ma:contentTypeDescription="Create a new document." ma:contentTypeScope="" ma:versionID="1453d45b441b295025e395305315c33a">
  <xsd:schema xmlns:xsd="http://www.w3.org/2001/XMLSchema" xmlns:xs="http://www.w3.org/2001/XMLSchema" xmlns:p="http://schemas.microsoft.com/office/2006/metadata/properties" xmlns:ns3="fb139083-fefa-45ac-b732-0686f19a256f" targetNamespace="http://schemas.microsoft.com/office/2006/metadata/properties" ma:root="true" ma:fieldsID="65b91f4b96e13913c87ccaddc1b9fcf2" ns3:_="">
    <xsd:import namespace="fb139083-fefa-45ac-b732-0686f19a256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9083-fefa-45ac-b732-0686f19a256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b139083-fefa-45ac-b732-0686f19a25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78934A-9A01-474F-8694-0A16BCDA5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9083-fefa-45ac-b732-0686f19a2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415ADF-E2BD-440F-A6DD-2E1D740740CD}">
  <ds:schemaRefs>
    <ds:schemaRef ds:uri="http://purl.org/dc/terms/"/>
    <ds:schemaRef ds:uri="http://schemas.microsoft.com/office/2006/metadata/properties"/>
    <ds:schemaRef ds:uri="http://schemas.openxmlformats.org/package/2006/metadata/core-properties"/>
    <ds:schemaRef ds:uri="http://purl.org/dc/dcmitype/"/>
    <ds:schemaRef ds:uri="fb139083-fefa-45ac-b732-0686f19a256f"/>
    <ds:schemaRef ds:uri="http://schemas.microsoft.com/office/2006/documentManagement/types"/>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6132B91-E161-4011-A359-0543494D18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1579</TotalTime>
  <Words>557</Words>
  <Application>Microsoft Office PowerPoint</Application>
  <PresentationFormat>Widescreen</PresentationFormat>
  <Paragraphs>43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FrostyVTI</vt:lpstr>
      <vt:lpstr>Erosion in a Tub</vt:lpstr>
      <vt:lpstr>Have you ever wondered how mountains can turn into tiny grains of sand over time?</vt:lpstr>
      <vt:lpstr>How Do Things Break Down?</vt:lpstr>
      <vt:lpstr>PowerPoint Presentation</vt:lpstr>
      <vt:lpstr>How Do Things Break Down?</vt:lpstr>
      <vt:lpstr>PowerPoint Presentation</vt:lpstr>
      <vt:lpstr>PowerPoint Presentation</vt:lpstr>
      <vt:lpstr>Let’s see erosion in action!</vt:lpstr>
      <vt:lpstr>Let’s see erosion in action!</vt:lpstr>
      <vt:lpstr>Let’s see erosion in action!</vt:lpstr>
      <vt:lpstr>Let’s see erosion in action!</vt:lpstr>
      <vt:lpstr>What happened to your landform?</vt:lpstr>
      <vt:lpstr>The Important Work of Hallsdale-Powell Utility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Montierth</dc:creator>
  <cp:lastModifiedBy>Lindsey Montierth</cp:lastModifiedBy>
  <cp:revision>2</cp:revision>
  <dcterms:created xsi:type="dcterms:W3CDTF">2024-09-05T12:56:55Z</dcterms:created>
  <dcterms:modified xsi:type="dcterms:W3CDTF">2025-07-22T19:15:23Z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0x01010011BC6B85BF7BDF43934C61E3DF9FD577</vt:lpwstr>
  </property>
</Properties>
</file>