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7"/>
  </p:notesMasterIdLst>
  <p:sldIdLst>
    <p:sldId id="256" r:id="rId5"/>
    <p:sldId id="257" r:id="rId6"/>
    <p:sldId id="259" r:id="rId7"/>
    <p:sldId id="260" r:id="rId8"/>
    <p:sldId id="261" r:id="rId9"/>
    <p:sldId id="270" r:id="rId10"/>
    <p:sldId id="262" r:id="rId11"/>
    <p:sldId id="263" r:id="rId12"/>
    <p:sldId id="264" r:id="rId13"/>
    <p:sldId id="265" r:id="rId14"/>
    <p:sldId id="266"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63DC-DE56-4744-9020-9AD45EDEE874}" v="15" dt="2025-07-17T17:46:24.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D43EF-0978-448F-96BE-F9578167B0F0}"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D722B14-5C11-4C71-918A-3F7A98937186}">
      <dgm:prSet custT="1"/>
      <dgm:spPr/>
      <dgm:t>
        <a:bodyPr/>
        <a:lstStyle/>
        <a:p>
          <a:r>
            <a:rPr lang="en-US" sz="2400"/>
            <a:t>How do you think your model would have been different if the angle of the river was shallower? Steeper?</a:t>
          </a:r>
        </a:p>
      </dgm:t>
    </dgm:pt>
    <dgm:pt modelId="{7B6066AB-760D-4404-8736-23EDCA7AD073}" type="parTrans" cxnId="{F2107C5D-D754-4D0F-B539-227125DA17C1}">
      <dgm:prSet/>
      <dgm:spPr/>
      <dgm:t>
        <a:bodyPr/>
        <a:lstStyle/>
        <a:p>
          <a:endParaRPr lang="en-US"/>
        </a:p>
      </dgm:t>
    </dgm:pt>
    <dgm:pt modelId="{0547BAFE-C4D4-4D59-AEC3-EEC8F21270A3}" type="sibTrans" cxnId="{F2107C5D-D754-4D0F-B539-227125DA17C1}">
      <dgm:prSet/>
      <dgm:spPr/>
      <dgm:t>
        <a:bodyPr/>
        <a:lstStyle/>
        <a:p>
          <a:endParaRPr lang="en-US"/>
        </a:p>
      </dgm:t>
    </dgm:pt>
    <dgm:pt modelId="{9128A5FA-0F11-4558-9ED8-AFCCC9055DCC}">
      <dgm:prSet custT="1"/>
      <dgm:spPr/>
      <dgm:t>
        <a:bodyPr/>
        <a:lstStyle/>
        <a:p>
          <a:r>
            <a:rPr lang="en-US" sz="2400"/>
            <a:t>Why is it important to learn about floods?</a:t>
          </a:r>
        </a:p>
      </dgm:t>
    </dgm:pt>
    <dgm:pt modelId="{4F1CAF5D-6C75-4009-B913-20F1E136F1FE}" type="parTrans" cxnId="{3FC8803A-63D2-4337-B012-B4D4F68B8EA1}">
      <dgm:prSet/>
      <dgm:spPr/>
      <dgm:t>
        <a:bodyPr/>
        <a:lstStyle/>
        <a:p>
          <a:endParaRPr lang="en-US"/>
        </a:p>
      </dgm:t>
    </dgm:pt>
    <dgm:pt modelId="{85379673-D707-494A-9D55-FD04BCE208C0}" type="sibTrans" cxnId="{3FC8803A-63D2-4337-B012-B4D4F68B8EA1}">
      <dgm:prSet/>
      <dgm:spPr/>
      <dgm:t>
        <a:bodyPr/>
        <a:lstStyle/>
        <a:p>
          <a:endParaRPr lang="en-US"/>
        </a:p>
      </dgm:t>
    </dgm:pt>
    <dgm:pt modelId="{06BD50A4-2E05-4F93-98A1-380D8897644E}" type="pres">
      <dgm:prSet presAssocID="{CACD43EF-0978-448F-96BE-F9578167B0F0}" presName="root" presStyleCnt="0">
        <dgm:presLayoutVars>
          <dgm:dir/>
          <dgm:resizeHandles val="exact"/>
        </dgm:presLayoutVars>
      </dgm:prSet>
      <dgm:spPr/>
    </dgm:pt>
    <dgm:pt modelId="{9D3E9801-D33A-48D1-9D7C-BBD4B0BF27E4}" type="pres">
      <dgm:prSet presAssocID="{0D722B14-5C11-4C71-918A-3F7A98937186}" presName="compNode" presStyleCnt="0"/>
      <dgm:spPr/>
    </dgm:pt>
    <dgm:pt modelId="{3B83C6C8-1880-4382-8614-B3DF3FEDD8DF}" type="pres">
      <dgm:prSet presAssocID="{0D722B14-5C11-4C71-918A-3F7A989371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dge scene"/>
        </a:ext>
      </dgm:extLst>
    </dgm:pt>
    <dgm:pt modelId="{69BD1FDF-3B57-4BA9-A784-EB7BF02223D4}" type="pres">
      <dgm:prSet presAssocID="{0D722B14-5C11-4C71-918A-3F7A98937186}" presName="spaceRect" presStyleCnt="0"/>
      <dgm:spPr/>
    </dgm:pt>
    <dgm:pt modelId="{49D4BF9A-83B2-46FA-9B89-E6559F2843F8}" type="pres">
      <dgm:prSet presAssocID="{0D722B14-5C11-4C71-918A-3F7A98937186}" presName="textRect" presStyleLbl="revTx" presStyleIdx="0" presStyleCnt="2" custScaleX="132226">
        <dgm:presLayoutVars>
          <dgm:chMax val="1"/>
          <dgm:chPref val="1"/>
        </dgm:presLayoutVars>
      </dgm:prSet>
      <dgm:spPr/>
    </dgm:pt>
    <dgm:pt modelId="{414AD0C0-C881-4B76-80D5-6A0382763D57}" type="pres">
      <dgm:prSet presAssocID="{0547BAFE-C4D4-4D59-AEC3-EEC8F21270A3}" presName="sibTrans" presStyleCnt="0"/>
      <dgm:spPr/>
    </dgm:pt>
    <dgm:pt modelId="{8331A859-FB75-4057-9647-1EED8C3FFA28}" type="pres">
      <dgm:prSet presAssocID="{9128A5FA-0F11-4558-9ED8-AFCCC9055DCC}" presName="compNode" presStyleCnt="0"/>
      <dgm:spPr/>
    </dgm:pt>
    <dgm:pt modelId="{1D1CE45F-86B0-4753-AB30-E07E6DBA3EFC}" type="pres">
      <dgm:prSet presAssocID="{9128A5FA-0F11-4558-9ED8-AFCCC9055D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
        </a:ext>
      </dgm:extLst>
    </dgm:pt>
    <dgm:pt modelId="{EE63F79E-20C7-4275-A016-5C000976008F}" type="pres">
      <dgm:prSet presAssocID="{9128A5FA-0F11-4558-9ED8-AFCCC9055DCC}" presName="spaceRect" presStyleCnt="0"/>
      <dgm:spPr/>
    </dgm:pt>
    <dgm:pt modelId="{1168E600-0200-441E-B38D-C276C67F39F4}" type="pres">
      <dgm:prSet presAssocID="{9128A5FA-0F11-4558-9ED8-AFCCC9055DCC}" presName="textRect" presStyleLbl="revTx" presStyleIdx="1" presStyleCnt="2" custScaleX="117772">
        <dgm:presLayoutVars>
          <dgm:chMax val="1"/>
          <dgm:chPref val="1"/>
        </dgm:presLayoutVars>
      </dgm:prSet>
      <dgm:spPr/>
    </dgm:pt>
  </dgm:ptLst>
  <dgm:cxnLst>
    <dgm:cxn modelId="{3FC8803A-63D2-4337-B012-B4D4F68B8EA1}" srcId="{CACD43EF-0978-448F-96BE-F9578167B0F0}" destId="{9128A5FA-0F11-4558-9ED8-AFCCC9055DCC}" srcOrd="1" destOrd="0" parTransId="{4F1CAF5D-6C75-4009-B913-20F1E136F1FE}" sibTransId="{85379673-D707-494A-9D55-FD04BCE208C0}"/>
    <dgm:cxn modelId="{F2107C5D-D754-4D0F-B539-227125DA17C1}" srcId="{CACD43EF-0978-448F-96BE-F9578167B0F0}" destId="{0D722B14-5C11-4C71-918A-3F7A98937186}" srcOrd="0" destOrd="0" parTransId="{7B6066AB-760D-4404-8736-23EDCA7AD073}" sibTransId="{0547BAFE-C4D4-4D59-AEC3-EEC8F21270A3}"/>
    <dgm:cxn modelId="{C4EBA27B-98B5-4C73-ABCF-B3ED4F1672A3}" type="presOf" srcId="{0D722B14-5C11-4C71-918A-3F7A98937186}" destId="{49D4BF9A-83B2-46FA-9B89-E6559F2843F8}" srcOrd="0" destOrd="0" presId="urn:microsoft.com/office/officeart/2018/2/layout/IconLabelList"/>
    <dgm:cxn modelId="{447F0BC5-32EB-4373-B7A1-249AEE2A825F}" type="presOf" srcId="{CACD43EF-0978-448F-96BE-F9578167B0F0}" destId="{06BD50A4-2E05-4F93-98A1-380D8897644E}" srcOrd="0" destOrd="0" presId="urn:microsoft.com/office/officeart/2018/2/layout/IconLabelList"/>
    <dgm:cxn modelId="{DAF770E2-1ECA-4AF3-B44A-F99D374224A4}" type="presOf" srcId="{9128A5FA-0F11-4558-9ED8-AFCCC9055DCC}" destId="{1168E600-0200-441E-B38D-C276C67F39F4}" srcOrd="0" destOrd="0" presId="urn:microsoft.com/office/officeart/2018/2/layout/IconLabelList"/>
    <dgm:cxn modelId="{F95EB15C-B7EB-4EB3-B7A6-369862DBEE89}" type="presParOf" srcId="{06BD50A4-2E05-4F93-98A1-380D8897644E}" destId="{9D3E9801-D33A-48D1-9D7C-BBD4B0BF27E4}" srcOrd="0" destOrd="0" presId="urn:microsoft.com/office/officeart/2018/2/layout/IconLabelList"/>
    <dgm:cxn modelId="{540631C8-86BE-479D-BEDE-F388ED9F9E74}" type="presParOf" srcId="{9D3E9801-D33A-48D1-9D7C-BBD4B0BF27E4}" destId="{3B83C6C8-1880-4382-8614-B3DF3FEDD8DF}" srcOrd="0" destOrd="0" presId="urn:microsoft.com/office/officeart/2018/2/layout/IconLabelList"/>
    <dgm:cxn modelId="{19E66BE9-69BE-44AC-B753-7917AA601DB3}" type="presParOf" srcId="{9D3E9801-D33A-48D1-9D7C-BBD4B0BF27E4}" destId="{69BD1FDF-3B57-4BA9-A784-EB7BF02223D4}" srcOrd="1" destOrd="0" presId="urn:microsoft.com/office/officeart/2018/2/layout/IconLabelList"/>
    <dgm:cxn modelId="{939EEB18-D7B9-4FE7-825E-526B185E6C13}" type="presParOf" srcId="{9D3E9801-D33A-48D1-9D7C-BBD4B0BF27E4}" destId="{49D4BF9A-83B2-46FA-9B89-E6559F2843F8}" srcOrd="2" destOrd="0" presId="urn:microsoft.com/office/officeart/2018/2/layout/IconLabelList"/>
    <dgm:cxn modelId="{846F8653-1F6C-4260-AB65-2EE7A64EE086}" type="presParOf" srcId="{06BD50A4-2E05-4F93-98A1-380D8897644E}" destId="{414AD0C0-C881-4B76-80D5-6A0382763D57}" srcOrd="1" destOrd="0" presId="urn:microsoft.com/office/officeart/2018/2/layout/IconLabelList"/>
    <dgm:cxn modelId="{F4D290D0-9A25-416A-9601-914691C8D3FF}" type="presParOf" srcId="{06BD50A4-2E05-4F93-98A1-380D8897644E}" destId="{8331A859-FB75-4057-9647-1EED8C3FFA28}" srcOrd="2" destOrd="0" presId="urn:microsoft.com/office/officeart/2018/2/layout/IconLabelList"/>
    <dgm:cxn modelId="{86AAB1B5-1919-447B-8C99-F0A95C5AED58}" type="presParOf" srcId="{8331A859-FB75-4057-9647-1EED8C3FFA28}" destId="{1D1CE45F-86B0-4753-AB30-E07E6DBA3EFC}" srcOrd="0" destOrd="0" presId="urn:microsoft.com/office/officeart/2018/2/layout/IconLabelList"/>
    <dgm:cxn modelId="{B8A63A38-A1CC-4110-8AB5-7BD97DA78FED}" type="presParOf" srcId="{8331A859-FB75-4057-9647-1EED8C3FFA28}" destId="{EE63F79E-20C7-4275-A016-5C000976008F}" srcOrd="1" destOrd="0" presId="urn:microsoft.com/office/officeart/2018/2/layout/IconLabelList"/>
    <dgm:cxn modelId="{C18B1646-9F3E-480D-83AE-1FF65590EB76}" type="presParOf" srcId="{8331A859-FB75-4057-9647-1EED8C3FFA28}" destId="{1168E600-0200-441E-B38D-C276C67F39F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3C6C8-1880-4382-8614-B3DF3FEDD8DF}">
      <dsp:nvSpPr>
        <dsp:cNvPr id="0" name=""/>
        <dsp:cNvSpPr/>
      </dsp:nvSpPr>
      <dsp:spPr>
        <a:xfrm>
          <a:off x="2151187" y="69437"/>
          <a:ext cx="1766812" cy="1766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D4BF9A-83B2-46FA-9B89-E6559F2843F8}">
      <dsp:nvSpPr>
        <dsp:cNvPr id="0" name=""/>
        <dsp:cNvSpPr/>
      </dsp:nvSpPr>
      <dsp:spPr>
        <a:xfrm>
          <a:off x="438831" y="2327551"/>
          <a:ext cx="5191523" cy="1017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How do you think your model would have been different if the angle of the river was shallower? Steeper?</a:t>
          </a:r>
        </a:p>
      </dsp:txBody>
      <dsp:txXfrm>
        <a:off x="438831" y="2327551"/>
        <a:ext cx="5191523" cy="1017101"/>
      </dsp:txXfrm>
    </dsp:sp>
    <dsp:sp modelId="{1D1CE45F-86B0-4753-AB30-E07E6DBA3EFC}">
      <dsp:nvSpPr>
        <dsp:cNvPr id="0" name=""/>
        <dsp:cNvSpPr/>
      </dsp:nvSpPr>
      <dsp:spPr>
        <a:xfrm>
          <a:off x="7746054" y="69437"/>
          <a:ext cx="1766812" cy="1766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68E600-0200-441E-B38D-C276C67F39F4}">
      <dsp:nvSpPr>
        <dsp:cNvPr id="0" name=""/>
        <dsp:cNvSpPr/>
      </dsp:nvSpPr>
      <dsp:spPr>
        <a:xfrm>
          <a:off x="6317448" y="2327551"/>
          <a:ext cx="4624023" cy="1017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Why is it important to learn about floods?</a:t>
          </a:r>
        </a:p>
      </dsp:txBody>
      <dsp:txXfrm>
        <a:off x="6317448" y="2327551"/>
        <a:ext cx="4624023" cy="101710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655D1-3B67-42F8-9693-3FCF9B3B6197}"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4278-B665-45AB-8652-3DC5252C3B82}" type="slidenum">
              <a:rPr lang="en-US" smtClean="0"/>
              <a:t>‹#›</a:t>
            </a:fld>
            <a:endParaRPr lang="en-US"/>
          </a:p>
        </p:txBody>
      </p:sp>
    </p:spTree>
    <p:extLst>
      <p:ext uri="{BB962C8B-B14F-4D97-AF65-F5344CB8AC3E}">
        <p14:creationId xmlns:p14="http://schemas.microsoft.com/office/powerpoint/2010/main" val="57261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8/4/2025</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3820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8/4/2025</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129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8/4/2025</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284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8/4/2025</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7755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8/4/2025</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4043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8/4/2025</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9120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8/4/2025</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9907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8/4/2025</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2288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8/4/2025</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7613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8/4/2025</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8427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8/4/2025</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3888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8/4/2025</a:t>
            </a:fld>
            <a:endParaRPr lang="en-US"/>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9681522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A8A1D-7529-F6D7-8971-20171C48A15B}"/>
              </a:ext>
            </a:extLst>
          </p:cNvPr>
          <p:cNvSpPr>
            <a:spLocks noGrp="1"/>
          </p:cNvSpPr>
          <p:nvPr>
            <p:ph type="ctrTitle"/>
          </p:nvPr>
        </p:nvSpPr>
        <p:spPr>
          <a:xfrm>
            <a:off x="484552" y="1122363"/>
            <a:ext cx="4910841" cy="2387600"/>
          </a:xfrm>
        </p:spPr>
        <p:txBody>
          <a:bodyPr>
            <a:normAutofit/>
          </a:bodyPr>
          <a:lstStyle/>
          <a:p>
            <a:r>
              <a:rPr lang="en-US"/>
              <a:t>Floodplain Modeling</a:t>
            </a:r>
          </a:p>
        </p:txBody>
      </p:sp>
      <p:sp>
        <p:nvSpPr>
          <p:cNvPr id="3" name="Subtitle 2">
            <a:extLst>
              <a:ext uri="{FF2B5EF4-FFF2-40B4-BE49-F238E27FC236}">
                <a16:creationId xmlns:a16="http://schemas.microsoft.com/office/drawing/2014/main" id="{A38EA54F-1355-BCE6-9C65-A38B9CC0B618}"/>
              </a:ext>
            </a:extLst>
          </p:cNvPr>
          <p:cNvSpPr>
            <a:spLocks noGrp="1"/>
          </p:cNvSpPr>
          <p:nvPr>
            <p:ph type="subTitle" idx="1"/>
          </p:nvPr>
        </p:nvSpPr>
        <p:spPr>
          <a:xfrm>
            <a:off x="484552" y="3602038"/>
            <a:ext cx="4910841" cy="1655762"/>
          </a:xfrm>
        </p:spPr>
        <p:txBody>
          <a:bodyPr>
            <a:normAutofit/>
          </a:bodyPr>
          <a:lstStyle/>
          <a:p>
            <a:r>
              <a:rPr lang="en-US">
                <a:solidFill>
                  <a:schemeClr val="bg1"/>
                </a:solidFill>
              </a:rPr>
              <a:t>Hallsdale-Powell Utility District</a:t>
            </a:r>
          </a:p>
        </p:txBody>
      </p:sp>
      <p:pic>
        <p:nvPicPr>
          <p:cNvPr id="1026" name="Picture 2" descr="Floodplain">
            <a:extLst>
              <a:ext uri="{FF2B5EF4-FFF2-40B4-BE49-F238E27FC236}">
                <a16:creationId xmlns:a16="http://schemas.microsoft.com/office/drawing/2014/main" id="{A64CA14C-B1D2-46EC-25EE-C828140FD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92" r="15406"/>
          <a:stretch/>
        </p:blipFill>
        <p:spPr bwMode="auto">
          <a:xfrm>
            <a:off x="6083645" y="10"/>
            <a:ext cx="6108356"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EBB9C6-0E6B-F643-D14F-C21AE2AA1CBB}"/>
              </a:ext>
            </a:extLst>
          </p:cNvPr>
          <p:cNvSpPr txBox="1"/>
          <p:nvPr/>
        </p:nvSpPr>
        <p:spPr>
          <a:xfrm>
            <a:off x="6441313" y="6572852"/>
            <a:ext cx="5187126" cy="276999"/>
          </a:xfrm>
          <a:prstGeom prst="rect">
            <a:avLst/>
          </a:prstGeom>
          <a:noFill/>
        </p:spPr>
        <p:txBody>
          <a:bodyPr wrap="none" rtlCol="0">
            <a:spAutoFit/>
          </a:bodyPr>
          <a:lstStyle/>
          <a:p>
            <a:r>
              <a:rPr lang="en-US" sz="1200"/>
              <a:t>Image: https://education.nationalgeographic.org/resource/flood-plain/</a:t>
            </a:r>
          </a:p>
        </p:txBody>
      </p:sp>
    </p:spTree>
    <p:extLst>
      <p:ext uri="{BB962C8B-B14F-4D97-AF65-F5344CB8AC3E}">
        <p14:creationId xmlns:p14="http://schemas.microsoft.com/office/powerpoint/2010/main" val="110953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0FA4-4909-BE97-B685-A39FF710A3C4}"/>
              </a:ext>
            </a:extLst>
          </p:cNvPr>
          <p:cNvSpPr>
            <a:spLocks noGrp="1"/>
          </p:cNvSpPr>
          <p:nvPr>
            <p:ph type="title"/>
          </p:nvPr>
        </p:nvSpPr>
        <p:spPr/>
        <p:txBody>
          <a:bodyPr/>
          <a:lstStyle/>
          <a:p>
            <a:r>
              <a:rPr lang="en-US"/>
              <a:t>Let’s Test it Out!</a:t>
            </a:r>
          </a:p>
        </p:txBody>
      </p:sp>
      <p:sp>
        <p:nvSpPr>
          <p:cNvPr id="3" name="Content Placeholder 2">
            <a:extLst>
              <a:ext uri="{FF2B5EF4-FFF2-40B4-BE49-F238E27FC236}">
                <a16:creationId xmlns:a16="http://schemas.microsoft.com/office/drawing/2014/main" id="{BF77209D-673E-9F0F-940A-98E12728EB08}"/>
              </a:ext>
            </a:extLst>
          </p:cNvPr>
          <p:cNvSpPr>
            <a:spLocks noGrp="1"/>
          </p:cNvSpPr>
          <p:nvPr>
            <p:ph idx="1"/>
          </p:nvPr>
        </p:nvSpPr>
        <p:spPr/>
        <p:txBody>
          <a:bodyPr>
            <a:normAutofit/>
          </a:bodyPr>
          <a:lstStyle/>
          <a:p>
            <a:r>
              <a:rPr lang="en-US" sz="2800"/>
              <a:t>Your teacher will place your aluminum tray into the plastic bin and pour water down your river. </a:t>
            </a:r>
          </a:p>
          <a:p>
            <a:r>
              <a:rPr lang="en-US" sz="2800"/>
              <a:t>Watch carefully and think about: Is my river flooding? Are my houses being affected? How can I improve my river to avoid flooding?</a:t>
            </a:r>
          </a:p>
        </p:txBody>
      </p:sp>
    </p:spTree>
    <p:extLst>
      <p:ext uri="{BB962C8B-B14F-4D97-AF65-F5344CB8AC3E}">
        <p14:creationId xmlns:p14="http://schemas.microsoft.com/office/powerpoint/2010/main" val="272074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39037-0637-AA9D-3B75-602A1E76FB20}"/>
              </a:ext>
            </a:extLst>
          </p:cNvPr>
          <p:cNvSpPr>
            <a:spLocks noGrp="1"/>
          </p:cNvSpPr>
          <p:nvPr>
            <p:ph type="title"/>
          </p:nvPr>
        </p:nvSpPr>
        <p:spPr>
          <a:xfrm>
            <a:off x="484552" y="365125"/>
            <a:ext cx="10869248" cy="1570831"/>
          </a:xfrm>
        </p:spPr>
        <p:txBody>
          <a:bodyPr>
            <a:normAutofit fontScale="90000"/>
          </a:bodyPr>
          <a:lstStyle/>
          <a:p>
            <a:r>
              <a:rPr lang="en-US"/>
              <a:t>Great work scientists! Now consider…</a:t>
            </a:r>
          </a:p>
        </p:txBody>
      </p:sp>
      <p:graphicFrame>
        <p:nvGraphicFramePr>
          <p:cNvPr id="5" name="Content Placeholder 2">
            <a:extLst>
              <a:ext uri="{FF2B5EF4-FFF2-40B4-BE49-F238E27FC236}">
                <a16:creationId xmlns:a16="http://schemas.microsoft.com/office/drawing/2014/main" id="{98CC27EE-E5A5-B4BD-2A25-2F02816F0191}"/>
              </a:ext>
            </a:extLst>
          </p:cNvPr>
          <p:cNvGraphicFramePr>
            <a:graphicFrameLocks noGrp="1"/>
          </p:cNvGraphicFramePr>
          <p:nvPr>
            <p:ph idx="1"/>
            <p:extLst>
              <p:ext uri="{D42A27DB-BD31-4B8C-83A1-F6EECF244321}">
                <p14:modId xmlns:p14="http://schemas.microsoft.com/office/powerpoint/2010/main" val="266280186"/>
              </p:ext>
            </p:extLst>
          </p:nvPr>
        </p:nvGraphicFramePr>
        <p:xfrm>
          <a:off x="427383" y="2713383"/>
          <a:ext cx="11380304" cy="34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24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7D73E63-A884-4994-BA80-B7AC098B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FC33220-06A6-4A1F-B678-AE0080B08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082"/>
            <a:ext cx="6096000" cy="343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7D05C-D0D9-84C7-9F78-AFE377D844BB}"/>
              </a:ext>
            </a:extLst>
          </p:cNvPr>
          <p:cNvSpPr>
            <a:spLocks noGrp="1"/>
          </p:cNvSpPr>
          <p:nvPr>
            <p:ph type="title"/>
          </p:nvPr>
        </p:nvSpPr>
        <p:spPr>
          <a:xfrm>
            <a:off x="484553" y="3870614"/>
            <a:ext cx="5113608" cy="2306349"/>
          </a:xfrm>
        </p:spPr>
        <p:txBody>
          <a:bodyPr>
            <a:normAutofit/>
          </a:bodyPr>
          <a:lstStyle/>
          <a:p>
            <a:pPr>
              <a:lnSpc>
                <a:spcPct val="90000"/>
              </a:lnSpc>
            </a:pPr>
            <a:r>
              <a:rPr lang="en-US" sz="4200"/>
              <a:t>The Important Work of Hallsdale-Powell Utility District</a:t>
            </a:r>
          </a:p>
        </p:txBody>
      </p:sp>
      <p:sp>
        <p:nvSpPr>
          <p:cNvPr id="3" name="Content Placeholder 2">
            <a:extLst>
              <a:ext uri="{FF2B5EF4-FFF2-40B4-BE49-F238E27FC236}">
                <a16:creationId xmlns:a16="http://schemas.microsoft.com/office/drawing/2014/main" id="{ED8C4D59-C52A-6590-8988-B997F1A2548C}"/>
              </a:ext>
            </a:extLst>
          </p:cNvPr>
          <p:cNvSpPr>
            <a:spLocks noGrp="1"/>
          </p:cNvSpPr>
          <p:nvPr>
            <p:ph idx="1"/>
          </p:nvPr>
        </p:nvSpPr>
        <p:spPr>
          <a:xfrm>
            <a:off x="6354528" y="941527"/>
            <a:ext cx="5578939" cy="5678199"/>
          </a:xfrm>
        </p:spPr>
        <p:txBody>
          <a:bodyPr vert="horz" lIns="91440" tIns="45720" rIns="91440" bIns="45720" rtlCol="0" anchor="ctr">
            <a:normAutofit/>
          </a:bodyPr>
          <a:lstStyle/>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AA094AD-87E0-A43F-0F5B-67E5BFF3B2D1}"/>
              </a:ext>
            </a:extLst>
          </p:cNvPr>
          <p:cNvSpPr txBox="1"/>
          <p:nvPr/>
        </p:nvSpPr>
        <p:spPr>
          <a:xfrm>
            <a:off x="6464808" y="1533255"/>
            <a:ext cx="5468659" cy="4093428"/>
          </a:xfrm>
          <a:prstGeom prst="rect">
            <a:avLst/>
          </a:prstGeom>
          <a:noFill/>
        </p:spPr>
        <p:txBody>
          <a:bodyPr wrap="square" rtlCol="0">
            <a:spAutoFit/>
          </a:bodyPr>
          <a:lstStyle/>
          <a:p>
            <a:r>
              <a:rPr lang="en-US" sz="2000" dirty="0"/>
              <a:t>Pipes underground break down overtime, which can create cracks. When big rainfalls and flooding events happen, rainwater can rush through the cracks, mixing with wastewater, causing the treatment plant to become overwhelmed and back up. Sometimes it even backs up enough to come out of manholes!</a:t>
            </a:r>
          </a:p>
          <a:p>
            <a:endParaRPr lang="en-US" sz="2000" dirty="0"/>
          </a:p>
          <a:p>
            <a:r>
              <a:rPr lang="en-US" sz="2000" dirty="0"/>
              <a:t>Hallsdale-Powell Utility District is continuously monitoring and rehabilitating its pipes to help keep everything working properly and to protect the environment!</a:t>
            </a:r>
          </a:p>
        </p:txBody>
      </p:sp>
      <p:pic>
        <p:nvPicPr>
          <p:cNvPr id="5" name="Picture 2" descr="Beaver Creek Water Trail | Powell, TN">
            <a:extLst>
              <a:ext uri="{FF2B5EF4-FFF2-40B4-BE49-F238E27FC236}">
                <a16:creationId xmlns:a16="http://schemas.microsoft.com/office/drawing/2014/main" id="{20760EDE-7BBD-A671-07CA-F5A207BD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802"/>
          <a:stretch>
            <a:fillRect/>
          </a:stretch>
        </p:blipFill>
        <p:spPr bwMode="auto">
          <a:xfrm>
            <a:off x="0" y="0"/>
            <a:ext cx="6095995" cy="34260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648D81-5000-5F18-C1E0-1C195DCA1D7F}"/>
              </a:ext>
            </a:extLst>
          </p:cNvPr>
          <p:cNvSpPr txBox="1"/>
          <p:nvPr/>
        </p:nvSpPr>
        <p:spPr>
          <a:xfrm>
            <a:off x="173736" y="6473952"/>
            <a:ext cx="5507598" cy="276999"/>
          </a:xfrm>
          <a:prstGeom prst="rect">
            <a:avLst/>
          </a:prstGeom>
          <a:noFill/>
        </p:spPr>
        <p:txBody>
          <a:bodyPr wrap="none" rtlCol="0">
            <a:spAutoFit/>
          </a:bodyPr>
          <a:lstStyle/>
          <a:p>
            <a:r>
              <a:rPr lang="en-US" sz="1200" dirty="0"/>
              <a:t>Image: https://www.visitknoxville.com/listing/beaver-creek-water-trail/3132/</a:t>
            </a:r>
          </a:p>
        </p:txBody>
      </p:sp>
    </p:spTree>
    <p:extLst>
      <p:ext uri="{BB962C8B-B14F-4D97-AF65-F5344CB8AC3E}">
        <p14:creationId xmlns:p14="http://schemas.microsoft.com/office/powerpoint/2010/main" val="373472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5F98-9E33-44CD-D78D-3275CBEC0B12}"/>
              </a:ext>
            </a:extLst>
          </p:cNvPr>
          <p:cNvSpPr>
            <a:spLocks noGrp="1"/>
          </p:cNvSpPr>
          <p:nvPr>
            <p:ph type="title"/>
          </p:nvPr>
        </p:nvSpPr>
        <p:spPr/>
        <p:txBody>
          <a:bodyPr>
            <a:normAutofit fontScale="90000"/>
          </a:bodyPr>
          <a:lstStyle/>
          <a:p>
            <a:r>
              <a:rPr lang="en-US"/>
              <a:t>What do all rivers have in common?</a:t>
            </a:r>
          </a:p>
        </p:txBody>
      </p:sp>
      <p:pic>
        <p:nvPicPr>
          <p:cNvPr id="1026" name="Picture 2" descr="Jinsha River">
            <a:extLst>
              <a:ext uri="{FF2B5EF4-FFF2-40B4-BE49-F238E27FC236}">
                <a16:creationId xmlns:a16="http://schemas.microsoft.com/office/drawing/2014/main" id="{8E2A2CD2-815A-1B54-CE9D-53CA25262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 y="2398708"/>
            <a:ext cx="4318299" cy="2912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ver in Egypt">
            <a:extLst>
              <a:ext uri="{FF2B5EF4-FFF2-40B4-BE49-F238E27FC236}">
                <a16:creationId xmlns:a16="http://schemas.microsoft.com/office/drawing/2014/main" id="{37B19E1E-2A90-8D43-4047-092436231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579" y="4202977"/>
            <a:ext cx="3633534" cy="2450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iba Dam">
            <a:extLst>
              <a:ext uri="{FF2B5EF4-FFF2-40B4-BE49-F238E27FC236}">
                <a16:creationId xmlns:a16="http://schemas.microsoft.com/office/drawing/2014/main" id="{F028183C-A404-C1FC-57A2-B0BFB434D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782" y="2398708"/>
            <a:ext cx="3916218" cy="2641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D6A373-497D-096E-D582-7E4D26162565}"/>
              </a:ext>
            </a:extLst>
          </p:cNvPr>
          <p:cNvSpPr txBox="1"/>
          <p:nvPr/>
        </p:nvSpPr>
        <p:spPr>
          <a:xfrm>
            <a:off x="230909" y="6492875"/>
            <a:ext cx="5956567" cy="276999"/>
          </a:xfrm>
          <a:prstGeom prst="rect">
            <a:avLst/>
          </a:prstGeom>
          <a:noFill/>
        </p:spPr>
        <p:txBody>
          <a:bodyPr wrap="none" rtlCol="0">
            <a:spAutoFit/>
          </a:bodyPr>
          <a:lstStyle/>
          <a:p>
            <a:r>
              <a:rPr lang="en-US" sz="1200"/>
              <a:t>Images: https://education.nationalgeographic.org/resource/understanding-rivers/</a:t>
            </a:r>
          </a:p>
        </p:txBody>
      </p:sp>
    </p:spTree>
    <p:extLst>
      <p:ext uri="{BB962C8B-B14F-4D97-AF65-F5344CB8AC3E}">
        <p14:creationId xmlns:p14="http://schemas.microsoft.com/office/powerpoint/2010/main" val="405155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5F98-9E33-44CD-D78D-3275CBEC0B12}"/>
              </a:ext>
            </a:extLst>
          </p:cNvPr>
          <p:cNvSpPr>
            <a:spLocks noGrp="1"/>
          </p:cNvSpPr>
          <p:nvPr>
            <p:ph type="title"/>
          </p:nvPr>
        </p:nvSpPr>
        <p:spPr/>
        <p:txBody>
          <a:bodyPr>
            <a:normAutofit/>
          </a:bodyPr>
          <a:lstStyle/>
          <a:p>
            <a:r>
              <a:rPr lang="en-US"/>
              <a:t>How much water is in a river?</a:t>
            </a:r>
          </a:p>
        </p:txBody>
      </p:sp>
      <p:sp>
        <p:nvSpPr>
          <p:cNvPr id="4" name="TextBox 3">
            <a:extLst>
              <a:ext uri="{FF2B5EF4-FFF2-40B4-BE49-F238E27FC236}">
                <a16:creationId xmlns:a16="http://schemas.microsoft.com/office/drawing/2014/main" id="{8BD6A373-497D-096E-D582-7E4D26162565}"/>
              </a:ext>
            </a:extLst>
          </p:cNvPr>
          <p:cNvSpPr txBox="1"/>
          <p:nvPr/>
        </p:nvSpPr>
        <p:spPr>
          <a:xfrm>
            <a:off x="230909" y="6492875"/>
            <a:ext cx="5956567" cy="276999"/>
          </a:xfrm>
          <a:prstGeom prst="rect">
            <a:avLst/>
          </a:prstGeom>
          <a:noFill/>
        </p:spPr>
        <p:txBody>
          <a:bodyPr wrap="none" rtlCol="0">
            <a:spAutoFit/>
          </a:bodyPr>
          <a:lstStyle/>
          <a:p>
            <a:r>
              <a:rPr lang="en-US" sz="1200"/>
              <a:t>Images: https://education.nationalgeographic.org/resource/understanding-rivers/</a:t>
            </a:r>
          </a:p>
        </p:txBody>
      </p:sp>
      <p:pic>
        <p:nvPicPr>
          <p:cNvPr id="2052" name="Picture 4" descr="Devprayag, Uttarakhand, India">
            <a:extLst>
              <a:ext uri="{FF2B5EF4-FFF2-40B4-BE49-F238E27FC236}">
                <a16:creationId xmlns:a16="http://schemas.microsoft.com/office/drawing/2014/main" id="{02843043-34F8-237B-C25C-9C75233F0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551" y="2552844"/>
            <a:ext cx="3948525" cy="2662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y Fishing">
            <a:extLst>
              <a:ext uri="{FF2B5EF4-FFF2-40B4-BE49-F238E27FC236}">
                <a16:creationId xmlns:a16="http://schemas.microsoft.com/office/drawing/2014/main" id="{6FB6762A-02AE-4536-98EE-3927A1B4E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2" y="2552844"/>
            <a:ext cx="4049568" cy="27311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uth of the Miri">
            <a:extLst>
              <a:ext uri="{FF2B5EF4-FFF2-40B4-BE49-F238E27FC236}">
                <a16:creationId xmlns:a16="http://schemas.microsoft.com/office/drawing/2014/main" id="{A9D7C921-BD94-5D70-38F8-655E834AD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277" y="3862241"/>
            <a:ext cx="4004274" cy="270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Rectangle 3087">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90" name="Rectangle 3089">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Rectangle 3091">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3C51B-024A-C11D-6B3D-A89CCB7B7F00}"/>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a:t>We also have lots of rivers in Tennessee!</a:t>
            </a:r>
          </a:p>
        </p:txBody>
      </p:sp>
      <p:pic>
        <p:nvPicPr>
          <p:cNvPr id="4" name="Picture 2" descr="Neyland Stadium Knoxville Stock Photos - Free &amp; Royalty-Free Stock Photos  from Dreamstime">
            <a:extLst>
              <a:ext uri="{FF2B5EF4-FFF2-40B4-BE49-F238E27FC236}">
                <a16:creationId xmlns:a16="http://schemas.microsoft.com/office/drawing/2014/main" id="{A99632C1-83F2-8492-E569-776CC40BC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999" b="-1"/>
          <a:stretch/>
        </p:blipFill>
        <p:spPr bwMode="auto">
          <a:xfrm>
            <a:off x="3047998" y="10"/>
            <a:ext cx="914400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6BA279-C5CA-2A9F-E8DF-45E62BDB8265}"/>
              </a:ext>
            </a:extLst>
          </p:cNvPr>
          <p:cNvSpPr txBox="1"/>
          <p:nvPr/>
        </p:nvSpPr>
        <p:spPr>
          <a:xfrm>
            <a:off x="221673" y="6363855"/>
            <a:ext cx="6150273" cy="276999"/>
          </a:xfrm>
          <a:prstGeom prst="rect">
            <a:avLst/>
          </a:prstGeom>
          <a:noFill/>
        </p:spPr>
        <p:txBody>
          <a:bodyPr wrap="none" rtlCol="0">
            <a:spAutoFit/>
          </a:bodyPr>
          <a:lstStyle/>
          <a:p>
            <a:r>
              <a:rPr lang="en-US" sz="1200"/>
              <a:t>Image: https://www.dreamstime.com/photos-images/neyland-stadium-knoxville.html</a:t>
            </a:r>
          </a:p>
        </p:txBody>
      </p:sp>
    </p:spTree>
    <p:extLst>
      <p:ext uri="{BB962C8B-B14F-4D97-AF65-F5344CB8AC3E}">
        <p14:creationId xmlns:p14="http://schemas.microsoft.com/office/powerpoint/2010/main" val="21582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2" name="Rectangle 4121">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24"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See images of the floods plaguing New York and New England">
            <a:extLst>
              <a:ext uri="{FF2B5EF4-FFF2-40B4-BE49-F238E27FC236}">
                <a16:creationId xmlns:a16="http://schemas.microsoft.com/office/drawing/2014/main" id="{2C7D03E9-D8DC-1433-1278-E2EEC5A09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 y="1"/>
            <a:ext cx="12191979" cy="685799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useBgFill="1">
        <p:nvSpPr>
          <p:cNvPr id="4121" name="Rectangle 4120">
            <a:extLst>
              <a:ext uri="{FF2B5EF4-FFF2-40B4-BE49-F238E27FC236}">
                <a16:creationId xmlns:a16="http://schemas.microsoft.com/office/drawing/2014/main" id="{29C8CAF2-DDA9-43EA-A371-4A3635B4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22">
            <a:extLst>
              <a:ext uri="{FF2B5EF4-FFF2-40B4-BE49-F238E27FC236}">
                <a16:creationId xmlns:a16="http://schemas.microsoft.com/office/drawing/2014/main" id="{3D727AD7-F471-4C09-9ECB-619E6F459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AC330-9CAD-F5AA-6048-161E29EA1DCD}"/>
              </a:ext>
            </a:extLst>
          </p:cNvPr>
          <p:cNvSpPr>
            <a:spLocks noGrp="1"/>
          </p:cNvSpPr>
          <p:nvPr>
            <p:ph type="title"/>
          </p:nvPr>
        </p:nvSpPr>
        <p:spPr>
          <a:xfrm>
            <a:off x="146221" y="275242"/>
            <a:ext cx="2688904" cy="3834668"/>
          </a:xfrm>
        </p:spPr>
        <p:txBody>
          <a:bodyPr vert="horz" lIns="91440" tIns="45720" rIns="91440" bIns="45720" rtlCol="0" anchor="t">
            <a:noAutofit/>
          </a:bodyPr>
          <a:lstStyle/>
          <a:p>
            <a:r>
              <a:rPr lang="en-US" sz="3000"/>
              <a:t>Although rivers are very important, they can also flood when too much water flows through them!</a:t>
            </a:r>
          </a:p>
        </p:txBody>
      </p:sp>
      <p:sp>
        <p:nvSpPr>
          <p:cNvPr id="3" name="Content Placeholder 2">
            <a:extLst>
              <a:ext uri="{FF2B5EF4-FFF2-40B4-BE49-F238E27FC236}">
                <a16:creationId xmlns:a16="http://schemas.microsoft.com/office/drawing/2014/main" id="{581C3D5C-9F0A-FAFA-5228-65FC3464E2B1}"/>
              </a:ext>
            </a:extLst>
          </p:cNvPr>
          <p:cNvSpPr>
            <a:spLocks noGrp="1"/>
          </p:cNvSpPr>
          <p:nvPr>
            <p:ph idx="1"/>
          </p:nvPr>
        </p:nvSpPr>
        <p:spPr>
          <a:xfrm>
            <a:off x="146221" y="4660122"/>
            <a:ext cx="2688904" cy="1281627"/>
          </a:xfrm>
        </p:spPr>
        <p:txBody>
          <a:bodyPr vert="horz" lIns="91440" tIns="45720" rIns="91440" bIns="45720" rtlCol="0" anchor="t">
            <a:noAutofit/>
          </a:bodyPr>
          <a:lstStyle/>
          <a:p>
            <a:r>
              <a:rPr lang="en-US" sz="2800"/>
              <a:t>What damage do you think a flood can cause?</a:t>
            </a:r>
          </a:p>
        </p:txBody>
      </p:sp>
      <p:sp>
        <p:nvSpPr>
          <p:cNvPr id="4" name="TextBox 3">
            <a:extLst>
              <a:ext uri="{FF2B5EF4-FFF2-40B4-BE49-F238E27FC236}">
                <a16:creationId xmlns:a16="http://schemas.microsoft.com/office/drawing/2014/main" id="{CB6B44F0-2CDC-3E94-CE74-69765A04825A}"/>
              </a:ext>
            </a:extLst>
          </p:cNvPr>
          <p:cNvSpPr txBox="1"/>
          <p:nvPr/>
        </p:nvSpPr>
        <p:spPr>
          <a:xfrm>
            <a:off x="3047998" y="6550222"/>
            <a:ext cx="9302418" cy="307777"/>
          </a:xfrm>
          <a:prstGeom prst="rect">
            <a:avLst/>
          </a:prstGeom>
          <a:noFill/>
        </p:spPr>
        <p:txBody>
          <a:bodyPr wrap="none" rtlCol="0">
            <a:spAutoFit/>
          </a:bodyPr>
          <a:lstStyle/>
          <a:p>
            <a:r>
              <a:rPr lang="en-US" sz="1400">
                <a:solidFill>
                  <a:schemeClr val="bg1"/>
                </a:solidFill>
              </a:rPr>
              <a:t>Image: https://www.cnbc.com/2023/07/10/see-images-of-the-floods-plaguing-new-york-and-new-england.html</a:t>
            </a:r>
          </a:p>
        </p:txBody>
      </p:sp>
    </p:spTree>
    <p:extLst>
      <p:ext uri="{BB962C8B-B14F-4D97-AF65-F5344CB8AC3E}">
        <p14:creationId xmlns:p14="http://schemas.microsoft.com/office/powerpoint/2010/main" val="208133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2D83-DF95-83B5-C2DA-0638776A3BBF}"/>
              </a:ext>
            </a:extLst>
          </p:cNvPr>
          <p:cNvSpPr>
            <a:spLocks noGrp="1"/>
          </p:cNvSpPr>
          <p:nvPr>
            <p:ph type="title"/>
          </p:nvPr>
        </p:nvSpPr>
        <p:spPr/>
        <p:txBody>
          <a:bodyPr>
            <a:normAutofit fontScale="90000"/>
          </a:bodyPr>
          <a:lstStyle/>
          <a:p>
            <a:r>
              <a:rPr lang="en-US"/>
              <a:t>Flooding also happens around here too</a:t>
            </a:r>
          </a:p>
        </p:txBody>
      </p:sp>
      <p:pic>
        <p:nvPicPr>
          <p:cNvPr id="4098" name="Picture 2" descr="Engineers find cause of Knoxville flooding - YouTube">
            <a:extLst>
              <a:ext uri="{FF2B5EF4-FFF2-40B4-BE49-F238E27FC236}">
                <a16:creationId xmlns:a16="http://schemas.microsoft.com/office/drawing/2014/main" id="{D7664F51-337B-5ABF-ADDD-4BB10881AC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9630" y="2576513"/>
            <a:ext cx="6398727"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7B555B-12FC-DD7C-5C7D-5C1E3FE0A76C}"/>
              </a:ext>
            </a:extLst>
          </p:cNvPr>
          <p:cNvSpPr txBox="1"/>
          <p:nvPr/>
        </p:nvSpPr>
        <p:spPr>
          <a:xfrm>
            <a:off x="83127" y="6400800"/>
            <a:ext cx="5434949" cy="276999"/>
          </a:xfrm>
          <a:prstGeom prst="rect">
            <a:avLst/>
          </a:prstGeom>
          <a:noFill/>
        </p:spPr>
        <p:txBody>
          <a:bodyPr wrap="none" rtlCol="0">
            <a:spAutoFit/>
          </a:bodyPr>
          <a:lstStyle/>
          <a:p>
            <a:r>
              <a:rPr lang="en-US" sz="1200"/>
              <a:t>Image: https://www.youtube.com/watch?app=desktop&amp;v=WCQv0-AXqdU</a:t>
            </a:r>
          </a:p>
        </p:txBody>
      </p:sp>
    </p:spTree>
    <p:extLst>
      <p:ext uri="{BB962C8B-B14F-4D97-AF65-F5344CB8AC3E}">
        <p14:creationId xmlns:p14="http://schemas.microsoft.com/office/powerpoint/2010/main" val="157570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C26B-08A9-2DC2-17CE-B932A75E2690}"/>
              </a:ext>
            </a:extLst>
          </p:cNvPr>
          <p:cNvSpPr>
            <a:spLocks noGrp="1"/>
          </p:cNvSpPr>
          <p:nvPr>
            <p:ph type="title"/>
          </p:nvPr>
        </p:nvSpPr>
        <p:spPr/>
        <p:txBody>
          <a:bodyPr/>
          <a:lstStyle/>
          <a:p>
            <a:r>
              <a:rPr lang="en-US"/>
              <a:t>Floods can cause a lot of damage!</a:t>
            </a:r>
          </a:p>
        </p:txBody>
      </p:sp>
      <p:sp>
        <p:nvSpPr>
          <p:cNvPr id="3" name="Content Placeholder 2">
            <a:extLst>
              <a:ext uri="{FF2B5EF4-FFF2-40B4-BE49-F238E27FC236}">
                <a16:creationId xmlns:a16="http://schemas.microsoft.com/office/drawing/2014/main" id="{29CD0687-82EA-CF32-69D0-B2575B3CC6A4}"/>
              </a:ext>
            </a:extLst>
          </p:cNvPr>
          <p:cNvSpPr>
            <a:spLocks noGrp="1"/>
          </p:cNvSpPr>
          <p:nvPr>
            <p:ph idx="1"/>
          </p:nvPr>
        </p:nvSpPr>
        <p:spPr/>
        <p:txBody>
          <a:bodyPr>
            <a:normAutofit/>
          </a:bodyPr>
          <a:lstStyle/>
          <a:p>
            <a:r>
              <a:rPr lang="en-US" sz="2800"/>
              <a:t>However, scientists work hard to make sure that our homes and schools stay safe from floods!</a:t>
            </a:r>
          </a:p>
          <a:p>
            <a:r>
              <a:rPr lang="en-US" sz="2800"/>
              <a:t>Scientists create small-scale models to understand how real-life floods behave.</a:t>
            </a:r>
          </a:p>
          <a:p>
            <a:r>
              <a:rPr lang="en-US" sz="2800"/>
              <a:t>Today, you’re going to create your </a:t>
            </a:r>
            <a:r>
              <a:rPr lang="en-US" sz="2800" i="1"/>
              <a:t>own</a:t>
            </a:r>
            <a:r>
              <a:rPr lang="en-US" sz="2800"/>
              <a:t> model of a flood and see the damage they can cause!</a:t>
            </a:r>
          </a:p>
        </p:txBody>
      </p:sp>
    </p:spTree>
    <p:extLst>
      <p:ext uri="{BB962C8B-B14F-4D97-AF65-F5344CB8AC3E}">
        <p14:creationId xmlns:p14="http://schemas.microsoft.com/office/powerpoint/2010/main" val="118184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ADC6-DCEF-FC12-5871-EBC1DCD79CFE}"/>
              </a:ext>
            </a:extLst>
          </p:cNvPr>
          <p:cNvSpPr>
            <a:spLocks noGrp="1"/>
          </p:cNvSpPr>
          <p:nvPr>
            <p:ph type="title"/>
          </p:nvPr>
        </p:nvSpPr>
        <p:spPr/>
        <p:txBody>
          <a:bodyPr/>
          <a:lstStyle/>
          <a:p>
            <a:r>
              <a:rPr lang="en-US"/>
              <a:t>Directions</a:t>
            </a:r>
          </a:p>
        </p:txBody>
      </p:sp>
      <p:sp>
        <p:nvSpPr>
          <p:cNvPr id="3" name="Content Placeholder 2">
            <a:extLst>
              <a:ext uri="{FF2B5EF4-FFF2-40B4-BE49-F238E27FC236}">
                <a16:creationId xmlns:a16="http://schemas.microsoft.com/office/drawing/2014/main" id="{F7F6BD9D-093F-1F6E-6EFF-49A119E776C2}"/>
              </a:ext>
            </a:extLst>
          </p:cNvPr>
          <p:cNvSpPr>
            <a:spLocks noGrp="1"/>
          </p:cNvSpPr>
          <p:nvPr>
            <p:ph idx="1"/>
          </p:nvPr>
        </p:nvSpPr>
        <p:spPr/>
        <p:txBody>
          <a:bodyPr/>
          <a:lstStyle/>
          <a:p>
            <a:r>
              <a:rPr lang="en-US"/>
              <a:t>The first thing you’ll do is create mini houses in your groups. Please use the provided template, scissors, and tape. </a:t>
            </a:r>
          </a:p>
          <a:p>
            <a:r>
              <a:rPr lang="en-US"/>
              <a:t>Decorate your house when you’re done!</a:t>
            </a:r>
          </a:p>
        </p:txBody>
      </p:sp>
      <p:pic>
        <p:nvPicPr>
          <p:cNvPr id="5" name="Picture 4">
            <a:extLst>
              <a:ext uri="{FF2B5EF4-FFF2-40B4-BE49-F238E27FC236}">
                <a16:creationId xmlns:a16="http://schemas.microsoft.com/office/drawing/2014/main" id="{D135F7FF-7ABC-2DD0-4F93-F012A4FE0599}"/>
              </a:ext>
            </a:extLst>
          </p:cNvPr>
          <p:cNvPicPr>
            <a:picLocks noChangeAspect="1"/>
          </p:cNvPicPr>
          <p:nvPr/>
        </p:nvPicPr>
        <p:blipFill>
          <a:blip r:embed="rId2"/>
          <a:stretch>
            <a:fillRect/>
          </a:stretch>
        </p:blipFill>
        <p:spPr>
          <a:xfrm>
            <a:off x="2873000" y="3845911"/>
            <a:ext cx="6446000" cy="2452081"/>
          </a:xfrm>
          <a:prstGeom prst="rect">
            <a:avLst/>
          </a:prstGeom>
        </p:spPr>
      </p:pic>
    </p:spTree>
    <p:extLst>
      <p:ext uri="{BB962C8B-B14F-4D97-AF65-F5344CB8AC3E}">
        <p14:creationId xmlns:p14="http://schemas.microsoft.com/office/powerpoint/2010/main" val="402418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6849-2E70-3CC6-D62C-290E97BA5575}"/>
              </a:ext>
            </a:extLst>
          </p:cNvPr>
          <p:cNvSpPr>
            <a:spLocks noGrp="1"/>
          </p:cNvSpPr>
          <p:nvPr>
            <p:ph type="title"/>
          </p:nvPr>
        </p:nvSpPr>
        <p:spPr/>
        <p:txBody>
          <a:bodyPr/>
          <a:lstStyle/>
          <a:p>
            <a:r>
              <a:rPr lang="en-US"/>
              <a:t>Directions</a:t>
            </a:r>
          </a:p>
        </p:txBody>
      </p:sp>
      <p:sp>
        <p:nvSpPr>
          <p:cNvPr id="3" name="Content Placeholder 2">
            <a:extLst>
              <a:ext uri="{FF2B5EF4-FFF2-40B4-BE49-F238E27FC236}">
                <a16:creationId xmlns:a16="http://schemas.microsoft.com/office/drawing/2014/main" id="{9182A985-07DC-31B8-B2B1-686ED3E0A160}"/>
              </a:ext>
            </a:extLst>
          </p:cNvPr>
          <p:cNvSpPr>
            <a:spLocks noGrp="1"/>
          </p:cNvSpPr>
          <p:nvPr>
            <p:ph idx="1"/>
          </p:nvPr>
        </p:nvSpPr>
        <p:spPr/>
        <p:txBody>
          <a:bodyPr>
            <a:normAutofit/>
          </a:bodyPr>
          <a:lstStyle/>
          <a:p>
            <a:r>
              <a:rPr lang="en-US" sz="2800"/>
              <a:t>Now you will create your model using sand and an aluminum pan.</a:t>
            </a:r>
          </a:p>
          <a:p>
            <a:r>
              <a:rPr lang="en-US" sz="2800"/>
              <a:t>Carefully place the sand on your pan and create a riverbed with your fingers. </a:t>
            </a:r>
          </a:p>
          <a:p>
            <a:r>
              <a:rPr lang="en-US" sz="2800"/>
              <a:t>Think about: How wide do I want the river? Do I want a straight river or one with curves (meanders)? Do I need to use pebbles anywhere? Where should I place the houses?</a:t>
            </a:r>
          </a:p>
        </p:txBody>
      </p:sp>
    </p:spTree>
    <p:extLst>
      <p:ext uri="{BB962C8B-B14F-4D97-AF65-F5344CB8AC3E}">
        <p14:creationId xmlns:p14="http://schemas.microsoft.com/office/powerpoint/2010/main" val="655361351"/>
      </p:ext>
    </p:extLst>
  </p:cSld>
  <p:clrMapOvr>
    <a:masterClrMapping/>
  </p:clrMapOvr>
</p:sld>
</file>

<file path=ppt/theme/theme1.xml><?xml version="1.0" encoding="utf-8"?>
<a:theme xmlns:a="http://schemas.openxmlformats.org/drawingml/2006/main" name="MatrixVTI">
  <a:themeElements>
    <a:clrScheme name="AnalogousFromRegularSeed_2SEEDS">
      <a:dk1>
        <a:srgbClr val="000000"/>
      </a:dk1>
      <a:lt1>
        <a:srgbClr val="FFFFFF"/>
      </a:lt1>
      <a:dk2>
        <a:srgbClr val="242B41"/>
      </a:dk2>
      <a:lt2>
        <a:srgbClr val="E2E8E3"/>
      </a:lt2>
      <a:accent1>
        <a:srgbClr val="C527AE"/>
      </a:accent1>
      <a:accent2>
        <a:srgbClr val="AC39D7"/>
      </a:accent2>
      <a:accent3>
        <a:srgbClr val="D7397E"/>
      </a:accent3>
      <a:accent4>
        <a:srgbClr val="49B825"/>
      </a:accent4>
      <a:accent5>
        <a:srgbClr val="32BC49"/>
      </a:accent5>
      <a:accent6>
        <a:srgbClr val="25BA7D"/>
      </a:accent6>
      <a:hlink>
        <a:srgbClr val="319540"/>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10" ma:contentTypeDescription="Create a new document." ma:contentTypeScope="" ma:versionID="1ef911eb28d7bd83ab575e6152ffcbc1">
  <xsd:schema xmlns:xsd="http://www.w3.org/2001/XMLSchema" xmlns:xs="http://www.w3.org/2001/XMLSchema" xmlns:p="http://schemas.microsoft.com/office/2006/metadata/properties" xmlns:ns3="fb139083-fefa-45ac-b732-0686f19a256f" targetNamespace="http://schemas.microsoft.com/office/2006/metadata/properties" ma:root="true" ma:fieldsID="fe2fabcd047c3f6875a3f3f0f24a78d7"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80ADA22E-83C7-4F92-9A19-E29BB290A711}">
  <ds:schemaRefs>
    <ds:schemaRef ds:uri="http://schemas.microsoft.com/sharepoint/v3/contenttype/forms"/>
  </ds:schemaRefs>
</ds:datastoreItem>
</file>

<file path=customXml/itemProps2.xml><?xml version="1.0" encoding="utf-8"?>
<ds:datastoreItem xmlns:ds="http://schemas.openxmlformats.org/officeDocument/2006/customXml" ds:itemID="{A6AC86CA-BC7E-4067-AEA5-F2CD44B1FA39}">
  <ds:schemaRefs>
    <ds:schemaRef ds:uri="fb139083-fefa-45ac-b732-0686f19a2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C4A310-0DE6-439A-911F-ED974005A3AD}">
  <ds:schemaRefs>
    <ds:schemaRef ds:uri="fb139083-fefa-45ac-b732-0686f19a25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1728</TotalTime>
  <Words>497</Words>
  <Application>Microsoft Office PowerPoint</Application>
  <PresentationFormat>Widescreen</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MatrixVTI</vt:lpstr>
      <vt:lpstr>Floodplain Modeling</vt:lpstr>
      <vt:lpstr>What do all rivers have in common?</vt:lpstr>
      <vt:lpstr>How much water is in a river?</vt:lpstr>
      <vt:lpstr>We also have lots of rivers in Tennessee!</vt:lpstr>
      <vt:lpstr>Although rivers are very important, they can also flood when too much water flows through them!</vt:lpstr>
      <vt:lpstr>Flooding also happens around here too</vt:lpstr>
      <vt:lpstr>Floods can cause a lot of damage!</vt:lpstr>
      <vt:lpstr>Directions</vt:lpstr>
      <vt:lpstr>Directions</vt:lpstr>
      <vt:lpstr>Let’s Test it Out!</vt:lpstr>
      <vt:lpstr>Great work scientists! Now consider…</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2</cp:revision>
  <dcterms:created xsi:type="dcterms:W3CDTF">2024-08-23T19:24:21Z</dcterms:created>
  <dcterms:modified xsi:type="dcterms:W3CDTF">2025-08-04T18:25:52Z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