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4" r:id="rId8"/>
    <p:sldId id="259" r:id="rId9"/>
    <p:sldId id="260" r:id="rId10"/>
    <p:sldId id="261" r:id="rId11"/>
    <p:sldId id="265" r:id="rId12"/>
    <p:sldId id="262" r:id="rId13"/>
    <p:sldId id="263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FB9C14-E756-4EE5-9DED-CDA858CEF3E1}" v="3" dt="2025-07-17T18:19:57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9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1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1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1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1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8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1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0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Is7PAW0mlM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6FE41-32C8-DBBA-846F-37DF45B47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922755"/>
          </a:xfrm>
        </p:spPr>
        <p:txBody>
          <a:bodyPr>
            <a:normAutofit/>
          </a:bodyPr>
          <a:lstStyle/>
          <a:p>
            <a:pPr algn="r"/>
            <a:r>
              <a:rPr lang="en-US">
                <a:latin typeface="Amasis MT Pro Black" panose="020F0502020204030204" pitchFamily="18" charset="0"/>
              </a:rPr>
              <a:t>Using Dissolving to Identify Substances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7FA31-D92F-7078-734A-54F509D69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1050878"/>
            <a:ext cx="6157951" cy="943386"/>
          </a:xfrm>
        </p:spPr>
        <p:txBody>
          <a:bodyPr>
            <a:normAutofit/>
          </a:bodyPr>
          <a:lstStyle/>
          <a:p>
            <a:pPr algn="r"/>
            <a:r>
              <a:rPr lang="en-US"/>
              <a:t>Hallsdale-Powell Utility District</a:t>
            </a:r>
          </a:p>
        </p:txBody>
      </p:sp>
      <p:pic>
        <p:nvPicPr>
          <p:cNvPr id="34" name="Picture 33" descr="Test tubes with one test tube in orange with drops">
            <a:extLst>
              <a:ext uri="{FF2B5EF4-FFF2-40B4-BE49-F238E27FC236}">
                <a16:creationId xmlns:a16="http://schemas.microsoft.com/office/drawing/2014/main" id="{B7DBBA77-A2F4-9159-C9BB-E4F2F174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10" r="17508" b="1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D16DE02-C2C8-477C-9FD7-70A983BD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3AF29F-D5EC-4489-BF8F-3B356C59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60173A01-F891-430E-B39E-483E711B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1E0363E9-7CD0-497E-88D7-94013649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ECCD4B14-FFCC-4CE5-BC9D-DF47AA1AD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15DED734-54E5-48ED-AEE6-165F2482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C13ACEB-BFC0-3DB2-BA95-293C1A63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84791"/>
            <a:ext cx="10064376" cy="1086847"/>
          </a:xfrm>
        </p:spPr>
        <p:txBody>
          <a:bodyPr>
            <a:normAutofit/>
          </a:bodyPr>
          <a:lstStyle/>
          <a:p>
            <a:r>
              <a:rPr lang="en-US" sz="3400">
                <a:latin typeface="Amasis MT Pro Black" panose="02040A04050005020304" pitchFamily="18" charset="0"/>
              </a:rPr>
              <a:t>The Important Work of Hallsdale-Powell Utility District</a:t>
            </a:r>
          </a:p>
        </p:txBody>
      </p:sp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34222167-616B-448F-A79B-219A4FD3D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B8FC-14F1-F0CC-5C6F-8C337119D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4" y="2499694"/>
            <a:ext cx="5831833" cy="3824906"/>
          </a:xfrm>
        </p:spPr>
        <p:txBody>
          <a:bodyPr anchor="ctr">
            <a:normAutofit/>
          </a:bodyPr>
          <a:lstStyle/>
          <a:p>
            <a:r>
              <a:rPr lang="en-US" sz="2600" dirty="0"/>
              <a:t>Just because something dissolves in water, doesn’t mean it disappears!</a:t>
            </a:r>
          </a:p>
          <a:p>
            <a:r>
              <a:rPr lang="en-US" sz="2600" dirty="0"/>
              <a:t>Only flush the 3Ps! Pee</a:t>
            </a:r>
            <a:r>
              <a:rPr lang="en-US" sz="2600"/>
              <a:t>, Poo, </a:t>
            </a:r>
            <a:r>
              <a:rPr lang="en-US" sz="2600" dirty="0"/>
              <a:t>and Toilet Paper</a:t>
            </a:r>
          </a:p>
          <a:p>
            <a:r>
              <a:rPr lang="en-US" sz="2600" dirty="0"/>
              <a:t>Flushing other items down the toilet or drain can damage pipes and cause sewage to back up – yuck!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6E415-F3A4-10AB-A456-168A3BB8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05" y="2149060"/>
            <a:ext cx="3239248" cy="399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A221245A-B93D-45A8-B0FA-EC2AEE26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ugar vs Salt: Which is Worse for Heart Health? | FutureYou Cambridge">
            <a:extLst>
              <a:ext uri="{FF2B5EF4-FFF2-40B4-BE49-F238E27FC236}">
                <a16:creationId xmlns:a16="http://schemas.microsoft.com/office/drawing/2014/main" id="{0DDD359D-ECCF-1E7D-50B6-49D6A7BC84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r="36416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048">
            <a:extLst>
              <a:ext uri="{FF2B5EF4-FFF2-40B4-BE49-F238E27FC236}">
                <a16:creationId xmlns:a16="http://schemas.microsoft.com/office/drawing/2014/main" id="{A60A95D1-194E-4E4E-8C67-30F91F8E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8521995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E46AB-D534-65D7-AE90-67995499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871538"/>
            <a:ext cx="6515100" cy="3202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i="1" kern="1200" cap="all" baseline="0">
                <a:solidFill>
                  <a:srgbClr val="FFFFFF"/>
                </a:solidFill>
                <a:latin typeface="Amasis MT Pro Black" panose="02040A04050005020304" pitchFamily="18" charset="0"/>
              </a:rPr>
              <a:t>How can you tell the difference between salt and sugar?</a:t>
            </a: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64C0A835-9AC9-4D0F-A529-BE4789E12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39206" y="3065930"/>
            <a:ext cx="2852793" cy="37977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7CF67ECC-797A-4CA0-87E3-360466498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172700" y="0"/>
            <a:ext cx="1358310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EBBAB4F-90FB-FA8D-5C08-36BD7300A9ED}"/>
              </a:ext>
            </a:extLst>
          </p:cNvPr>
          <p:cNvSpPr txBox="1"/>
          <p:nvPr/>
        </p:nvSpPr>
        <p:spPr>
          <a:xfrm>
            <a:off x="212436" y="6336145"/>
            <a:ext cx="4027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Image: https://futureyouhealth.com/knowledge-centre/sugar-vs-salt </a:t>
            </a:r>
          </a:p>
        </p:txBody>
      </p:sp>
    </p:spTree>
    <p:extLst>
      <p:ext uri="{BB962C8B-B14F-4D97-AF65-F5344CB8AC3E}">
        <p14:creationId xmlns:p14="http://schemas.microsoft.com/office/powerpoint/2010/main" val="339686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y Is Water the Universal Solvent?">
            <a:extLst>
              <a:ext uri="{FF2B5EF4-FFF2-40B4-BE49-F238E27FC236}">
                <a16:creationId xmlns:a16="http://schemas.microsoft.com/office/drawing/2014/main" id="{6E2099A5-F463-FAC2-DA6A-45B75A2F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0" r="23507" b="-2"/>
          <a:stretch/>
        </p:blipFill>
        <p:spPr bwMode="auto"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0570E-3934-D522-53D3-CEA97B16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en-US" sz="2800">
                <a:latin typeface="Amasis MT Pro Black" panose="02040A04050005020304" pitchFamily="18" charset="0"/>
              </a:rPr>
              <a:t>One way to tell one substance from another is to compare dissolving rates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A1B3C-7105-EC6C-4420-956C3C2B9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>
            <a:normAutofit/>
          </a:bodyPr>
          <a:lstStyle/>
          <a:p>
            <a:r>
              <a:rPr lang="en-US" sz="2800"/>
              <a:t>Each substance is different, so water molecules attract and dissolve them differently. </a:t>
            </a:r>
          </a:p>
          <a:p>
            <a:r>
              <a:rPr lang="en-US" sz="2800"/>
              <a:t>Some substances barely dissolve at all, while others dissolve easily.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DBE95-586D-E117-A740-42B4523BA2F6}"/>
              </a:ext>
            </a:extLst>
          </p:cNvPr>
          <p:cNvSpPr txBox="1"/>
          <p:nvPr/>
        </p:nvSpPr>
        <p:spPr>
          <a:xfrm>
            <a:off x="7069202" y="6580991"/>
            <a:ext cx="4644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Image: https://www.thoughtco.com/why-is-water-the-universal-solvent-609417</a:t>
            </a:r>
          </a:p>
        </p:txBody>
      </p:sp>
    </p:spTree>
    <p:extLst>
      <p:ext uri="{BB962C8B-B14F-4D97-AF65-F5344CB8AC3E}">
        <p14:creationId xmlns:p14="http://schemas.microsoft.com/office/powerpoint/2010/main" val="128085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y Water Dissolves (Almost) Everything">
            <a:hlinkClick r:id="" action="ppaction://media"/>
            <a:extLst>
              <a:ext uri="{FF2B5EF4-FFF2-40B4-BE49-F238E27FC236}">
                <a16:creationId xmlns:a16="http://schemas.microsoft.com/office/drawing/2014/main" id="{D1155D5E-8919-1A1A-7B48-F0EFA7A9F6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662F-590E-85CD-9998-2E596B3AB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14470"/>
            <a:ext cx="9906000" cy="138215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masis MT Pro Black" panose="02040A04050005020304" pitchFamily="18" charset="0"/>
              </a:rPr>
              <a:t>Can you identify substances based on how well they dissolve in water? Let’s find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DE68-83BF-4B01-EAE9-6B3B76F1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88976"/>
            <a:ext cx="9906000" cy="4024424"/>
          </a:xfrm>
        </p:spPr>
        <p:txBody>
          <a:bodyPr/>
          <a:lstStyle/>
          <a:p>
            <a:r>
              <a:rPr lang="en-US"/>
              <a:t>In front of you, you have 5 cups: sugar, salt, cup A, cup B, and cup C. DO NOT TASTE ANY OF THE LAB MATERIAL.</a:t>
            </a:r>
          </a:p>
          <a:p>
            <a:r>
              <a:rPr lang="en-US"/>
              <a:t>Using your teaspoon, place one level scoop of sugar into one cup and salt into the other cup. </a:t>
            </a:r>
          </a:p>
          <a:p>
            <a:r>
              <a:rPr lang="en-US"/>
              <a:t>Add 2 teaspoons of water to each cup. </a:t>
            </a:r>
          </a:p>
          <a:p>
            <a:r>
              <a:rPr lang="en-US"/>
              <a:t>Gently swirl the cups and observe which dissolves the most. </a:t>
            </a:r>
          </a:p>
          <a:p>
            <a:r>
              <a:rPr lang="en-US"/>
              <a:t>Write down your observations on your worksheet. </a:t>
            </a:r>
          </a:p>
          <a:p>
            <a:r>
              <a:rPr lang="en-US"/>
              <a:t>Rinse your cups and dry them when you’re finished. </a:t>
            </a:r>
          </a:p>
        </p:txBody>
      </p:sp>
    </p:spTree>
    <p:extLst>
      <p:ext uri="{BB962C8B-B14F-4D97-AF65-F5344CB8AC3E}">
        <p14:creationId xmlns:p14="http://schemas.microsoft.com/office/powerpoint/2010/main" val="159242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6D37-5538-0AB3-6DF5-838DF17A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masis MT Pro Black" panose="02040A04050005020304" pitchFamily="18" charset="0"/>
              </a:rPr>
              <a:t>Let’s figure out these unknown substances!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DD96-16D8-2617-5039-822E5407C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will now repeat the same procedure with the unknown substances.</a:t>
            </a:r>
          </a:p>
          <a:p>
            <a:r>
              <a:rPr lang="en-US"/>
              <a:t>Place 1 teaspoon of the unknown substances from cups A, B, and C into your three cups. </a:t>
            </a:r>
          </a:p>
          <a:p>
            <a:r>
              <a:rPr lang="en-US"/>
              <a:t>Place 2 teaspoons of water into each cup and gently swirl your cups.</a:t>
            </a:r>
          </a:p>
          <a:p>
            <a:r>
              <a:rPr lang="en-US"/>
              <a:t>Write down your observations. 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94C6E-440A-AEA3-F368-B4021C70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74" y="0"/>
            <a:ext cx="9862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8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objects in a circle&#10;&#10;Description automatically generated">
            <a:extLst>
              <a:ext uri="{FF2B5EF4-FFF2-40B4-BE49-F238E27FC236}">
                <a16:creationId xmlns:a16="http://schemas.microsoft.com/office/drawing/2014/main" id="{32D9DDA2-4E15-C608-6D98-43578B775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965" y="-4303"/>
            <a:ext cx="9860956" cy="6854709"/>
          </a:xfrm>
        </p:spPr>
      </p:pic>
    </p:spTree>
    <p:extLst>
      <p:ext uri="{BB962C8B-B14F-4D97-AF65-F5344CB8AC3E}">
        <p14:creationId xmlns:p14="http://schemas.microsoft.com/office/powerpoint/2010/main" val="422042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86AD-5C35-C1DA-50EA-F6DC6B6F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masis MT Pro Black" panose="02040A04050005020304" pitchFamily="18" charset="0"/>
              </a:rPr>
              <a:t>All About Alum!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EF1E-507B-63EE-7BC8-5913C0BB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Alum is a common chemical compound that is used every day!</a:t>
            </a:r>
          </a:p>
          <a:p>
            <a:r>
              <a:rPr lang="en-US"/>
              <a:t>It’s found in baking powder, toothpaste, cosmetics, and fire extinguishers. </a:t>
            </a:r>
          </a:p>
          <a:p>
            <a:r>
              <a:rPr lang="en-US"/>
              <a:t>It can also be used to grow crystals and clean water!</a:t>
            </a:r>
          </a:p>
          <a:p>
            <a:r>
              <a:rPr lang="en-US"/>
              <a:t>Alum neutralizes the negatively charged dirt particles in the water, causing the dirt to clump together and sink to the bottom.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0590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RightStep">
      <a:dk1>
        <a:srgbClr val="000000"/>
      </a:dk1>
      <a:lt1>
        <a:srgbClr val="FFFFFF"/>
      </a:lt1>
      <a:dk2>
        <a:srgbClr val="3C3522"/>
      </a:dk2>
      <a:lt2>
        <a:srgbClr val="E2E6E8"/>
      </a:lt2>
      <a:accent1>
        <a:srgbClr val="E76029"/>
      </a:accent1>
      <a:accent2>
        <a:srgbClr val="CF9917"/>
      </a:accent2>
      <a:accent3>
        <a:srgbClr val="9AAB1E"/>
      </a:accent3>
      <a:accent4>
        <a:srgbClr val="5FB714"/>
      </a:accent4>
      <a:accent5>
        <a:srgbClr val="28BB21"/>
      </a:accent5>
      <a:accent6>
        <a:srgbClr val="14BC53"/>
      </a:accent6>
      <a:hlink>
        <a:srgbClr val="398CAD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139083-fefa-45ac-b732-0686f19a25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C6B85BF7BDF43934C61E3DF9FD577" ma:contentTypeVersion="11" ma:contentTypeDescription="Create a new document." ma:contentTypeScope="" ma:versionID="1453d45b441b295025e395305315c33a">
  <xsd:schema xmlns:xsd="http://www.w3.org/2001/XMLSchema" xmlns:xs="http://www.w3.org/2001/XMLSchema" xmlns:p="http://schemas.microsoft.com/office/2006/metadata/properties" xmlns:ns3="fb139083-fefa-45ac-b732-0686f19a256f" targetNamespace="http://schemas.microsoft.com/office/2006/metadata/properties" ma:root="true" ma:fieldsID="65b91f4b96e13913c87ccaddc1b9fcf2" ns3:_="">
    <xsd:import namespace="fb139083-fefa-45ac-b732-0686f19a256f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39083-fefa-45ac-b732-0686f19a256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2785AB-400F-43E1-8493-BE8781B2E0F7}">
  <ds:schemaRefs>
    <ds:schemaRef ds:uri="fb139083-fefa-45ac-b732-0686f19a256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588FAB-629C-41F4-A140-C38318CBFE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A98379-98D4-49C2-ACC9-DB5A88C5A517}">
  <ds:schemaRefs>
    <ds:schemaRef ds:uri="fb139083-fefa-45ac-b732-0686f19a25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Widescreen</PresentationFormat>
  <Paragraphs>30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AngleLinesVTI</vt:lpstr>
      <vt:lpstr>Using Dissolving to Identify Substances</vt:lpstr>
      <vt:lpstr>How can you tell the difference between salt and sugar?</vt:lpstr>
      <vt:lpstr>One way to tell one substance from another is to compare dissolving rates</vt:lpstr>
      <vt:lpstr>PowerPoint Presentation</vt:lpstr>
      <vt:lpstr>Can you identify substances based on how well they dissolve in water? Let’s find out!</vt:lpstr>
      <vt:lpstr>Let’s figure out these unknown substances!</vt:lpstr>
      <vt:lpstr>PowerPoint Presentation</vt:lpstr>
      <vt:lpstr>PowerPoint Presentation</vt:lpstr>
      <vt:lpstr>All About Alum!</vt:lpstr>
      <vt:lpstr>The Important Work of Hallsdale-Powell Utility District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Lindsey Montierth</dc:creator>
  <cp:lastModifiedBy>Lindsey Montierth</cp:lastModifiedBy>
  <cp:revision>2</cp:revision>
  <cp:lastPrinted>2025-01-16T13:56:19Z</cp:lastPrinted>
  <dcterms:created xsi:type="dcterms:W3CDTF">2024-09-06T14:03:37Z</dcterms:created>
  <dcterms:modified xsi:type="dcterms:W3CDTF">2025-07-22T19:06:03Z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0x01010011BC6B85BF7BDF43934C61E3DF9FD577</vt:lpwstr>
  </property>
</Properties>
</file>